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ibre Baskerville"/>
      <p:regular r:id="rId22"/>
      <p:bold r:id="rId23"/>
      <p: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1Ka1e+ua1V4scavj6mrNhNy7U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A37500-54BA-455F-9250-6FBCDFACCA06}">
  <a:tblStyle styleId="{F2A37500-54BA-455F-9250-6FBCDFACCA0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Baskerville-regular.fntdata"/><Relationship Id="rId21" Type="http://schemas.openxmlformats.org/officeDocument/2006/relationships/slide" Target="slides/slide16.xml"/><Relationship Id="rId24" Type="http://schemas.openxmlformats.org/officeDocument/2006/relationships/font" Target="fonts/LibreBaskerville-italic.fntdata"/><Relationship Id="rId23" Type="http://schemas.openxmlformats.org/officeDocument/2006/relationships/font" Target="fonts/LibreBaskervill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4aea23aa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4aea23a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4aea23aa7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4aea23aa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4aea23aa7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4aea23aa7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4aea23aa7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4aea23aa7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4aea23aa7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4aea23aa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4aea23aa7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4aea23aa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4aea23aa7_1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4aea23aa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6751bb0f81_0_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6751bb0f81_0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6751bb0f81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751bb0f81_0_64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6751bb0f81_0_6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26751bb0f81_0_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26751bb0f81_0_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6751bb0f81_0_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751bb0f81_0_7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6751bb0f81_0_7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g26751bb0f81_0_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6751bb0f81_0_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6751bb0f81_0_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6751bb0f81_0_11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6751bb0f81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g26751bb0f81_0_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6751bb0f81_0_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26751bb0f81_0_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6751bb0f81_0_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6751bb0f81_0_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g26751bb0f81_0_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6751bb0f81_0_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6751bb0f81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6751bb0f81_0_2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6751bb0f81_0_2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1"/>
              </a:buClr>
              <a:buSzPts val="2400"/>
              <a:buNone/>
              <a:defRPr sz="2400">
                <a:solidFill>
                  <a:srgbClr val="888A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2000"/>
              <a:buNone/>
              <a:defRPr sz="2000">
                <a:solidFill>
                  <a:srgbClr val="888A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800"/>
              <a:buNone/>
              <a:defRPr sz="1800">
                <a:solidFill>
                  <a:srgbClr val="888A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1"/>
              </a:buClr>
              <a:buSzPts val="1600"/>
              <a:buNone/>
              <a:defRPr sz="1600">
                <a:solidFill>
                  <a:srgbClr val="888A91"/>
                </a:solidFill>
              </a:defRPr>
            </a:lvl9pPr>
          </a:lstStyle>
          <a:p/>
        </p:txBody>
      </p:sp>
      <p:sp>
        <p:nvSpPr>
          <p:cNvPr id="31" name="Google Shape;31;g26751bb0f81_0_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26751bb0f81_0_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26751bb0f81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6751bb0f81_0_29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26751bb0f81_0_2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g26751bb0f81_0_2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g26751bb0f81_0_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6751bb0f81_0_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6751bb0f81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751bb0f81_0_3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6751bb0f81_0_3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26751bb0f81_0_3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26751bb0f81_0_3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26751bb0f81_0_3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g26751bb0f81_0_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26751bb0f81_0_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26751bb0f81_0_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751bb0f81_0_45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6751bb0f81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26751bb0f81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6751bb0f81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751bb0f81_0_5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26751bb0f81_0_5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g26751bb0f81_0_5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g26751bb0f81_0_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26751bb0f81_0_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6751bb0f81_0_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751bb0f81_0_5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6751bb0f81_0_5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26751bb0f81_0_5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g26751bb0f81_0_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6751bb0f81_0_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26751bb0f81_0_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751bb0f81_0_0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g26751bb0f81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Google Shape;8;g26751bb0f81_0_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Google Shape;9;g26751bb0f81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Google Shape;10;g26751bb0f81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A9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g26751bb0f81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007921" y="5971711"/>
            <a:ext cx="2976485" cy="7692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ope.edu/offices/frost-research-center/institutional-research/data-dictionary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ope.edu/offices/frost-research-center/institutional-research/surveys/" TargetMode="External"/><Relationship Id="rId4" Type="http://schemas.openxmlformats.org/officeDocument/2006/relationships/hyperlink" Target="https://hope.edu/offices/provost/research-scholarship/training-approval/human-subjects-review-board/submitting-proposal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4aea23aa7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Frost Center’s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Toward Flourishing</a:t>
            </a:r>
            <a:endParaRPr/>
          </a:p>
        </p:txBody>
      </p:sp>
      <p:sp>
        <p:nvSpPr>
          <p:cNvPr id="86" name="Google Shape;86;g2b4aea23aa7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FF"/>
                </a:solidFill>
              </a:rPr>
              <a:t>How the Frost Center can support your work at Hope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 and promote college-wide flourishing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Reasons for Discrepancies in Data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Timing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Definitions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Unclear Data Requests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Example: “I need all faculty emails for a survey”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My first thoughts…are all faculty eligible? Adjunct?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Importance of definitions and detail.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To that end – A Data Dictionary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https://hope.edu/offices/frost-research-center/institutional-research/data-dictionary.html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can you help?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Plan accordingly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Give at least two weeks for data requests.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 clear and specific about the data you want. What demographics, what majors (not just “all majors in my department”), What students, faculty, etc. The more clear and defined, the faster a request can be completed.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Understand that not all data is in Banner. It may take awhile to collect.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Think about your request, ask for everything at the same time.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Surveys and Focus Groups</a:t>
            </a:r>
            <a:endParaRPr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838200" y="1414914"/>
            <a:ext cx="10515600" cy="47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“Anyone can write a survey”. True, but not anyone can write a good survey.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Surveys are research, and should be approached as such.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Research question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Hope College, like most other Higher Ed Institutions, seeks to limit surveys to no more than two per semester to any population or three in total per semester.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Survey Fatigue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Actionable Results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Institutional Assessments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Hope College Survey Policy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https://hope.edu/offices/frost-research-center/institutional-research/surveys/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Survey Schedule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Plan well in advance (not a month, but much further in advance)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0" lang="en-US"/>
              <a:t>Research involving human subjects requires </a:t>
            </a:r>
            <a:r>
              <a:rPr i="0" lang="en-US" u="sng">
                <a:solidFill>
                  <a:srgbClr val="00224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HSRB approval</a:t>
            </a:r>
            <a:r>
              <a:rPr lang="en-US"/>
              <a:t>, before the survey will be approved by IR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can you help?</a:t>
            </a:r>
            <a:endParaRPr/>
          </a:p>
        </p:txBody>
      </p:sp>
      <p:sp>
        <p:nvSpPr>
          <p:cNvPr id="173" name="Google Shape;17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Please include Frost Center, and particularly IR early in the planning stage.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Limits frustration later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 can help with formulating questions, how to administer, and timing.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Unapproved surveys can result in losing Qualtrics access.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Does the data already exist? Ask me.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Finally…please consider responding to Hope College surveys. They are important to assessment, planning, and the over-all Hope College community. The higher the response rate, the better the actionable data.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4aea23aa7_1_41"/>
          <p:cNvSpPr txBox="1"/>
          <p:nvPr>
            <p:ph type="ctrTitle"/>
          </p:nvPr>
        </p:nvSpPr>
        <p:spPr>
          <a:xfrm>
            <a:off x="1404650" y="249542"/>
            <a:ext cx="9144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Initiatives at Frost</a:t>
            </a:r>
            <a:endParaRPr/>
          </a:p>
        </p:txBody>
      </p:sp>
      <p:sp>
        <p:nvSpPr>
          <p:cNvPr id="179" name="Google Shape;179;g2b4aea23aa7_1_4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b4aea23aa7_1_41"/>
          <p:cNvSpPr txBox="1"/>
          <p:nvPr>
            <p:ph idx="4294967295" type="body"/>
          </p:nvPr>
        </p:nvSpPr>
        <p:spPr>
          <a:xfrm>
            <a:off x="455750" y="1825625"/>
            <a:ext cx="11252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Hope Forward Evaluation </a:t>
            </a:r>
            <a:endParaRPr b="1"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Revised Frost Center Fellowship 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(focus on grants)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RANCH Groups</a:t>
            </a:r>
            <a:b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Faculty research development and support</a:t>
            </a:r>
            <a:endParaRPr b="1"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Working with OSRP</a:t>
            </a: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4aea23aa7_1_48"/>
          <p:cNvSpPr txBox="1"/>
          <p:nvPr>
            <p:ph type="ctrTitle"/>
          </p:nvPr>
        </p:nvSpPr>
        <p:spPr>
          <a:xfrm>
            <a:off x="1404650" y="249542"/>
            <a:ext cx="9144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and Answers</a:t>
            </a:r>
            <a:endParaRPr/>
          </a:p>
        </p:txBody>
      </p:sp>
      <p:sp>
        <p:nvSpPr>
          <p:cNvPr id="186" name="Google Shape;186;g2b4aea23aa7_1_4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b4aea23aa7_1_48"/>
          <p:cNvSpPr txBox="1"/>
          <p:nvPr>
            <p:ph idx="4294967295" type="body"/>
          </p:nvPr>
        </p:nvSpPr>
        <p:spPr>
          <a:xfrm>
            <a:off x="455750" y="1825625"/>
            <a:ext cx="11252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What questions do you have?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How can we help you flourish at Hope?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4aea23aa7_1_3"/>
          <p:cNvSpPr txBox="1"/>
          <p:nvPr>
            <p:ph type="ctrTitle"/>
          </p:nvPr>
        </p:nvSpPr>
        <p:spPr>
          <a:xfrm>
            <a:off x="1404650" y="249542"/>
            <a:ext cx="9144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Frost Center Team</a:t>
            </a:r>
            <a:endParaRPr/>
          </a:p>
        </p:txBody>
      </p:sp>
      <p:sp>
        <p:nvSpPr>
          <p:cNvPr id="92" name="Google Shape;92;g2b4aea23aa7_1_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g2b4aea23aa7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075" y="1253348"/>
            <a:ext cx="4676425" cy="5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b4aea23aa7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075" y="1253361"/>
            <a:ext cx="4182760" cy="54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4aea23aa7_1_10"/>
          <p:cNvSpPr txBox="1"/>
          <p:nvPr>
            <p:ph type="ctrTitle"/>
          </p:nvPr>
        </p:nvSpPr>
        <p:spPr>
          <a:xfrm>
            <a:off x="1404650" y="249542"/>
            <a:ext cx="9144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Frost Center Team</a:t>
            </a:r>
            <a:endParaRPr/>
          </a:p>
        </p:txBody>
      </p:sp>
      <p:sp>
        <p:nvSpPr>
          <p:cNvPr id="100" name="Google Shape;100;g2b4aea23aa7_1_1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g2b4aea23aa7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357"/>
            <a:ext cx="3732350" cy="41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b4aea23aa7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150" y="1253357"/>
            <a:ext cx="3351780" cy="41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b4aea23aa7_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1330" y="1253342"/>
            <a:ext cx="3693519" cy="219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4aea23aa7_1_21"/>
          <p:cNvSpPr txBox="1"/>
          <p:nvPr>
            <p:ph type="ctrTitle"/>
          </p:nvPr>
        </p:nvSpPr>
        <p:spPr>
          <a:xfrm>
            <a:off x="1404650" y="249542"/>
            <a:ext cx="9144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Scientific Advisory Board</a:t>
            </a:r>
            <a:endParaRPr/>
          </a:p>
        </p:txBody>
      </p:sp>
      <p:sp>
        <p:nvSpPr>
          <p:cNvPr id="109" name="Google Shape;109;g2b4aea23aa7_1_2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g2b4aea23aa7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3349"/>
            <a:ext cx="3800825" cy="47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b4aea23aa7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813" y="1798616"/>
            <a:ext cx="4251001" cy="32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b4aea23aa7_1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6800" y="1798629"/>
            <a:ext cx="4025194" cy="32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4aea23aa7_1_32"/>
          <p:cNvSpPr txBox="1"/>
          <p:nvPr>
            <p:ph type="ctrTitle"/>
          </p:nvPr>
        </p:nvSpPr>
        <p:spPr>
          <a:xfrm>
            <a:off x="50" y="249550"/>
            <a:ext cx="12192000" cy="85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Frost Center Structure / Functions</a:t>
            </a:r>
            <a:endParaRPr/>
          </a:p>
        </p:txBody>
      </p:sp>
      <p:sp>
        <p:nvSpPr>
          <p:cNvPr id="118" name="Google Shape;118;g2b4aea23aa7_1_3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b4aea23aa7_1_32"/>
          <p:cNvSpPr txBox="1"/>
          <p:nvPr>
            <p:ph idx="4294967295" type="body"/>
          </p:nvPr>
        </p:nvSpPr>
        <p:spPr>
          <a:xfrm>
            <a:off x="455750" y="1825625"/>
            <a:ext cx="11252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Frost Center for Social Science Research 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(Daryl Van Tongeren)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Community-based research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Internal research support and faculty development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Institutional Research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(Don Friesner)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Data Analysis and Reporting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Data Governance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College-wide surveys	</a:t>
            </a:r>
            <a:b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800"/>
              <a:buFont typeface="Open Sans"/>
              <a:buChar char="•"/>
            </a:pPr>
            <a:r>
              <a:rPr b="1"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Assessment and Accreditation 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(Kathy Kremer / TBD)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Ongoing assessment efforts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E36"/>
              </a:buClr>
              <a:buSzPts val="2400"/>
              <a:buFont typeface="Open Sans"/>
              <a:buChar char="•"/>
            </a:pP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Regular 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accreditation</a:t>
            </a:r>
            <a:r>
              <a:rPr lang="en-US">
                <a:solidFill>
                  <a:srgbClr val="282E36"/>
                </a:solidFill>
                <a:latin typeface="Open Sans"/>
                <a:ea typeface="Open Sans"/>
                <a:cs typeface="Open Sans"/>
                <a:sym typeface="Open Sans"/>
              </a:rPr>
              <a:t> requirements</a:t>
            </a:r>
            <a:endParaRPr>
              <a:solidFill>
                <a:srgbClr val="282E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Institutional Research</a:t>
            </a:r>
            <a:endParaRPr/>
          </a:p>
        </p:txBody>
      </p:sp>
      <p:sp>
        <p:nvSpPr>
          <p:cNvPr id="125" name="Google Shape;12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We Do, and How We Can Help You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Donald Friesner, Director of Institutional Research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Institutional Research?</a:t>
            </a:r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Identify Information Needs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Collect, Analyze, Interpret, and Report Data and Information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 and Evaluate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Serve</a:t>
            </a:r>
            <a:r>
              <a:rPr lang="en-US"/>
              <a:t> as a Steward of Data and Information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Educate Information Producers, Users, and </a:t>
            </a:r>
            <a:r>
              <a:rPr lang="en-US"/>
              <a:t>Consumers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Types of Data</a:t>
            </a:r>
            <a:endParaRPr/>
          </a:p>
        </p:txBody>
      </p:sp>
      <p:graphicFrame>
        <p:nvGraphicFramePr>
          <p:cNvPr id="137" name="Google Shape;137;p4"/>
          <p:cNvGraphicFramePr/>
          <p:nvPr/>
        </p:nvGraphicFramePr>
        <p:xfrm>
          <a:off x="818147" y="169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{F2A37500-54BA-455F-9250-6FBCDFACCA06}</a:tableStyleId>
              </a:tblPr>
              <a:tblGrid>
                <a:gridCol w="5277850"/>
                <a:gridCol w="5257800"/>
              </a:tblGrid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Frozen</a:t>
                      </a:r>
                      <a:endParaRPr sz="2000"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Live</a:t>
                      </a:r>
                      <a:endParaRPr sz="2000"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Official Census Data of the College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Transactional Data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Strategic Reporting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Operational Reporting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Ability to Analyze Trends (Static Information)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Continuously Changing Information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Used for Official Reporting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Not Used for Official Reporting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/>
                        <a:t>Common Uses:</a:t>
                      </a:r>
                      <a:endParaRPr sz="2000"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/>
                        <a:t>Common Uses:</a:t>
                      </a:r>
                      <a:endParaRPr sz="2000"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IPEDS, Common Data Set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Admissions Reporting,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Accreditation Reports, Trend Reporting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Financial/Accounts 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External Publishing Surveys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Receivable Reports, Current 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Assessment Reports, etc.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     Course Enrollments, etc.</a:t>
                      </a:r>
                      <a:endParaRPr/>
                    </a:p>
                  </a:txBody>
                  <a:tcPr marT="40250" marB="40250" marR="80475" marL="804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498235" y="1591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“Your (meaning mine) Report is Wrong”</a:t>
            </a:r>
            <a:endParaRPr/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Sometimes it is wrong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Mistakes are made in writing queries, or typos.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Banner has errors or incomplete data (being corrected)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Misunderstandings</a:t>
            </a:r>
            <a:endParaRPr/>
          </a:p>
          <a:p>
            <a:pPr indent="-1104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Institutional Research uses mostly Census (or frozen)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Why? Accuracy and Consistency across reporting.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Matches IPEDS and other reporting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B-Lite: Live (or Transactional data)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Why? What is happening today?</a:t>
            </a:r>
            <a:endParaRPr/>
          </a:p>
          <a:p>
            <a:pPr indent="-1104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Live and Frozen data </a:t>
            </a:r>
            <a:r>
              <a:rPr lang="en-US">
                <a:solidFill>
                  <a:srgbClr val="FF0000"/>
                </a:solidFill>
              </a:rPr>
              <a:t>will rarely match. Majors and minors, enrollment numbers, etc. are fluid and can change daily. Whereas, IR reports as of Census (most of the time).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ope Colors">
      <a:dk1>
        <a:srgbClr val="002244"/>
      </a:dk1>
      <a:lt1>
        <a:srgbClr val="BBE7E6"/>
      </a:lt1>
      <a:dk2>
        <a:srgbClr val="000000"/>
      </a:dk2>
      <a:lt2>
        <a:srgbClr val="FFFFFF"/>
      </a:lt2>
      <a:accent1>
        <a:srgbClr val="002244"/>
      </a:accent1>
      <a:accent2>
        <a:srgbClr val="F46A1F"/>
      </a:accent2>
      <a:accent3>
        <a:srgbClr val="F0AB00"/>
      </a:accent3>
      <a:accent4>
        <a:srgbClr val="00685B"/>
      </a:accent4>
      <a:accent5>
        <a:srgbClr val="5482AB"/>
      </a:accent5>
      <a:accent6>
        <a:srgbClr val="00B0C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2024-01-25T14:57:24Z</dcterms:created>
  <dc:creator>Donald Friesner</dc:creator>
</cp:coreProperties>
</file>