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4" r:id="rId1"/>
  </p:sldMasterIdLst>
  <p:notesMasterIdLst>
    <p:notesMasterId r:id="rId13"/>
  </p:notesMasterIdLst>
  <p:sldIdLst>
    <p:sldId id="256" r:id="rId2"/>
    <p:sldId id="257" r:id="rId3"/>
    <p:sldId id="259" r:id="rId4"/>
    <p:sldId id="258" r:id="rId5"/>
    <p:sldId id="261" r:id="rId6"/>
    <p:sldId id="262" r:id="rId7"/>
    <p:sldId id="263" r:id="rId8"/>
    <p:sldId id="264" r:id="rId9"/>
    <p:sldId id="265" r:id="rId10"/>
    <p:sldId id="266" r:id="rId11"/>
    <p:sldId id="260" r:id="rId12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20" d="100"/>
          <a:sy n="120" d="100"/>
        </p:scale>
        <p:origin x="326" y="8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6" name="Google Shape;56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g18ac39624b6_2_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2" name="Google Shape;62;g18ac39624b6_2_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g18ac39624b6_2_15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4" name="Google Shape;74;g18ac39624b6_2_15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g18ac39624b6_2_12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8" name="Google Shape;68;g18ac39624b6_2_12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g18ac39624b6_2_18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6" name="Google Shape;86;g18ac39624b6_2_18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g18ac39624b6_2_18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0" name="Google Shape;80;g18ac39624b6_2_18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Hope College Blue Background 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>
            <a:off x="-39000" y="-32100"/>
            <a:ext cx="9222000" cy="5207700"/>
          </a:xfrm>
          <a:prstGeom prst="rect">
            <a:avLst/>
          </a:prstGeom>
          <a:solidFill>
            <a:srgbClr val="002244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495300" y="3143275"/>
            <a:ext cx="81534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None/>
              <a:defRPr sz="2800">
                <a:solidFill>
                  <a:srgbClr val="FFFFFF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ctrTitle"/>
          </p:nvPr>
        </p:nvSpPr>
        <p:spPr>
          <a:xfrm>
            <a:off x="311700" y="1584100"/>
            <a:ext cx="8520600" cy="1234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500"/>
              <a:buNone/>
              <a:defRPr sz="4500" b="1">
                <a:solidFill>
                  <a:srgbClr val="FFFFFF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pic>
        <p:nvPicPr>
          <p:cNvPr id="13" name="Google Shape;13;p2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4046312" y="382176"/>
            <a:ext cx="1051376" cy="414600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4" name="Google Shape;14;p2"/>
          <p:cNvCxnSpPr/>
          <p:nvPr/>
        </p:nvCxnSpPr>
        <p:spPr>
          <a:xfrm>
            <a:off x="4175850" y="1053975"/>
            <a:ext cx="792300" cy="0"/>
          </a:xfrm>
          <a:prstGeom prst="straightConnector1">
            <a:avLst/>
          </a:prstGeom>
          <a:noFill/>
          <a:ln w="19050" cap="flat" cmpd="sng">
            <a:solidFill>
              <a:srgbClr val="FFFFFF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5" name="Google Shape;15;p2"/>
          <p:cNvCxnSpPr/>
          <p:nvPr/>
        </p:nvCxnSpPr>
        <p:spPr>
          <a:xfrm>
            <a:off x="4175850" y="4379650"/>
            <a:ext cx="792300" cy="0"/>
          </a:xfrm>
          <a:prstGeom prst="straightConnector1">
            <a:avLst/>
          </a:prstGeom>
          <a:noFill/>
          <a:ln w="19050" cap="flat" cmpd="sng">
            <a:solidFill>
              <a:srgbClr val="FFFFFF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16" name="Google Shape;16;p2"/>
          <p:cNvSpPr txBox="1"/>
          <p:nvPr/>
        </p:nvSpPr>
        <p:spPr>
          <a:xfrm>
            <a:off x="2777975" y="4624550"/>
            <a:ext cx="2177700" cy="33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 b="1">
                <a:solidFill>
                  <a:srgbClr val="FFFFFF"/>
                </a:solidFill>
              </a:rPr>
              <a:t>Holland, Michigan  |  hope.edu  |  </a:t>
            </a:r>
            <a:endParaRPr sz="1000" b="1">
              <a:solidFill>
                <a:srgbClr val="FFFFFF"/>
              </a:solidFill>
            </a:endParaRPr>
          </a:p>
        </p:txBody>
      </p:sp>
      <p:pic>
        <p:nvPicPr>
          <p:cNvPr id="17" name="Google Shape;17;p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947350" y="4740678"/>
            <a:ext cx="1248998" cy="1207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Hope College Title Slide Orange and Blue Stripe Title Slide" type="secHead">
  <p:cSld name="SECTION_HEADER">
    <p:spTree>
      <p:nvGrpSpPr>
        <p:cNvPr id="1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3"/>
          <p:cNvSpPr txBox="1">
            <a:spLocks noGrp="1"/>
          </p:cNvSpPr>
          <p:nvPr>
            <p:ph type="title"/>
          </p:nvPr>
        </p:nvSpPr>
        <p:spPr>
          <a:xfrm>
            <a:off x="311700" y="1752600"/>
            <a:ext cx="8520900" cy="1164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rgbClr val="002244"/>
              </a:buClr>
              <a:buSzPts val="4500"/>
              <a:buNone/>
              <a:defRPr sz="4500" b="1">
                <a:solidFill>
                  <a:srgbClr val="002244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 b="1"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 b="1"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 b="1"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 b="1"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 b="1"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 b="1"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 b="1"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 b="1"/>
            </a:lvl9pPr>
          </a:lstStyle>
          <a:p>
            <a:endParaRPr/>
          </a:p>
        </p:txBody>
      </p:sp>
      <p:sp>
        <p:nvSpPr>
          <p:cNvPr id="20" name="Google Shape;20;p3"/>
          <p:cNvSpPr txBox="1">
            <a:spLocks noGrp="1"/>
          </p:cNvSpPr>
          <p:nvPr>
            <p:ph type="subTitle" idx="1"/>
          </p:nvPr>
        </p:nvSpPr>
        <p:spPr>
          <a:xfrm>
            <a:off x="2329350" y="2799050"/>
            <a:ext cx="4485300" cy="819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rgbClr val="002244"/>
              </a:buClr>
              <a:buSzPts val="2400"/>
              <a:buNone/>
              <a:defRPr sz="2400">
                <a:solidFill>
                  <a:srgbClr val="002244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3"/>
          <p:cNvSpPr/>
          <p:nvPr/>
        </p:nvSpPr>
        <p:spPr>
          <a:xfrm>
            <a:off x="-31175" y="-18700"/>
            <a:ext cx="9200100" cy="343500"/>
          </a:xfrm>
          <a:prstGeom prst="rect">
            <a:avLst/>
          </a:prstGeom>
          <a:solidFill>
            <a:srgbClr val="00224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" name="Google Shape;22;p3"/>
          <p:cNvSpPr/>
          <p:nvPr/>
        </p:nvSpPr>
        <p:spPr>
          <a:xfrm>
            <a:off x="-31175" y="324800"/>
            <a:ext cx="9200100" cy="343500"/>
          </a:xfrm>
          <a:prstGeom prst="rect">
            <a:avLst/>
          </a:prstGeom>
          <a:solidFill>
            <a:srgbClr val="F46A1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23" name="Google Shape;23;p3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311700" y="4572613"/>
            <a:ext cx="775375" cy="305750"/>
          </a:xfrm>
          <a:prstGeom prst="rect">
            <a:avLst/>
          </a:prstGeom>
          <a:noFill/>
          <a:ln>
            <a:noFill/>
          </a:ln>
        </p:spPr>
      </p:pic>
      <p:pic>
        <p:nvPicPr>
          <p:cNvPr id="24" name="Google Shape;24;p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355925" y="4654136"/>
            <a:ext cx="1476372" cy="1427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Hope College Body Copy Slide - Orange with thin Blue Stripe" type="tx">
  <p:cSld name="TITLE_AND_BOD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4"/>
          <p:cNvSpPr txBox="1">
            <a:spLocks noGrp="1"/>
          </p:cNvSpPr>
          <p:nvPr>
            <p:ph type="title"/>
          </p:nvPr>
        </p:nvSpPr>
        <p:spPr>
          <a:xfrm>
            <a:off x="311700" y="542550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2943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28" name="Google Shape;28;p4"/>
          <p:cNvSpPr/>
          <p:nvPr/>
        </p:nvSpPr>
        <p:spPr>
          <a:xfrm>
            <a:off x="-18700" y="-24950"/>
            <a:ext cx="9225000" cy="305700"/>
          </a:xfrm>
          <a:prstGeom prst="rect">
            <a:avLst/>
          </a:prstGeom>
          <a:solidFill>
            <a:srgbClr val="F46A1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F46A1F"/>
              </a:solidFill>
            </a:endParaRPr>
          </a:p>
        </p:txBody>
      </p:sp>
      <p:cxnSp>
        <p:nvCxnSpPr>
          <p:cNvPr id="29" name="Google Shape;29;p4"/>
          <p:cNvCxnSpPr/>
          <p:nvPr/>
        </p:nvCxnSpPr>
        <p:spPr>
          <a:xfrm>
            <a:off x="-62400" y="396750"/>
            <a:ext cx="9268800" cy="0"/>
          </a:xfrm>
          <a:prstGeom prst="straightConnector1">
            <a:avLst/>
          </a:prstGeom>
          <a:noFill/>
          <a:ln w="38100" cap="flat" cmpd="sng">
            <a:solidFill>
              <a:srgbClr val="002244"/>
            </a:solidFill>
            <a:prstDash val="solid"/>
            <a:round/>
            <a:headEnd type="none" w="med" len="med"/>
            <a:tailEnd type="none" w="med" len="med"/>
          </a:ln>
        </p:spPr>
      </p:cxnSp>
      <p:pic>
        <p:nvPicPr>
          <p:cNvPr id="30" name="Google Shape;30;p4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311700" y="4572613"/>
            <a:ext cx="775375" cy="305750"/>
          </a:xfrm>
          <a:prstGeom prst="rect">
            <a:avLst/>
          </a:prstGeom>
          <a:noFill/>
          <a:ln>
            <a:noFill/>
          </a:ln>
        </p:spPr>
      </p:pic>
      <p:pic>
        <p:nvPicPr>
          <p:cNvPr id="31" name="Google Shape;31;p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355925" y="4654136"/>
            <a:ext cx="1476372" cy="1427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Hope College Body Copy Slide Orange and Blue Stripe" type="twoColTx">
  <p:cSld name="TITLE_AND_TWO_COLUMNS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5"/>
          <p:cNvSpPr txBox="1">
            <a:spLocks noGrp="1"/>
          </p:cNvSpPr>
          <p:nvPr>
            <p:ph type="title"/>
          </p:nvPr>
        </p:nvSpPr>
        <p:spPr>
          <a:xfrm>
            <a:off x="311700" y="73567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5"/>
          <p:cNvSpPr txBox="1">
            <a:spLocks noGrp="1"/>
          </p:cNvSpPr>
          <p:nvPr>
            <p:ph type="body" idx="1"/>
          </p:nvPr>
        </p:nvSpPr>
        <p:spPr>
          <a:xfrm>
            <a:off x="311700" y="1375750"/>
            <a:ext cx="8520600" cy="3015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5" name="Google Shape;35;p5"/>
          <p:cNvSpPr/>
          <p:nvPr/>
        </p:nvSpPr>
        <p:spPr>
          <a:xfrm>
            <a:off x="-31175" y="-18700"/>
            <a:ext cx="9200100" cy="286500"/>
          </a:xfrm>
          <a:prstGeom prst="rect">
            <a:avLst/>
          </a:prstGeom>
          <a:solidFill>
            <a:srgbClr val="00224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6" name="Google Shape;36;p5"/>
          <p:cNvSpPr/>
          <p:nvPr/>
        </p:nvSpPr>
        <p:spPr>
          <a:xfrm>
            <a:off x="-31175" y="267650"/>
            <a:ext cx="9200100" cy="286500"/>
          </a:xfrm>
          <a:prstGeom prst="rect">
            <a:avLst/>
          </a:prstGeom>
          <a:solidFill>
            <a:srgbClr val="F46A1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37" name="Google Shape;37;p5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311700" y="4572613"/>
            <a:ext cx="775375" cy="305750"/>
          </a:xfrm>
          <a:prstGeom prst="rect">
            <a:avLst/>
          </a:prstGeom>
          <a:noFill/>
          <a:ln>
            <a:noFill/>
          </a:ln>
        </p:spPr>
      </p:pic>
      <p:pic>
        <p:nvPicPr>
          <p:cNvPr id="38" name="Google Shape;38;p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355925" y="4654136"/>
            <a:ext cx="1476372" cy="1427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Hope College Body Copy Slide - Blue Bar On Left" type="titleOnly">
  <p:cSld name="TITLE_ONLY"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6"/>
          <p:cNvSpPr txBox="1">
            <a:spLocks noGrp="1"/>
          </p:cNvSpPr>
          <p:nvPr>
            <p:ph type="title"/>
          </p:nvPr>
        </p:nvSpPr>
        <p:spPr>
          <a:xfrm>
            <a:off x="1883975" y="225575"/>
            <a:ext cx="67773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rgbClr val="F46A1F"/>
              </a:buClr>
              <a:buSzPts val="2800"/>
              <a:buNone/>
              <a:defRPr b="1">
                <a:solidFill>
                  <a:srgbClr val="F46A1F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41" name="Google Shape;41;p6"/>
          <p:cNvSpPr/>
          <p:nvPr/>
        </p:nvSpPr>
        <p:spPr>
          <a:xfrm>
            <a:off x="-66675" y="-26750"/>
            <a:ext cx="1784700" cy="5196900"/>
          </a:xfrm>
          <a:prstGeom prst="rect">
            <a:avLst/>
          </a:prstGeom>
          <a:solidFill>
            <a:srgbClr val="00224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2" name="Google Shape;42;p6"/>
          <p:cNvSpPr txBox="1">
            <a:spLocks noGrp="1"/>
          </p:cNvSpPr>
          <p:nvPr>
            <p:ph type="body" idx="1"/>
          </p:nvPr>
        </p:nvSpPr>
        <p:spPr>
          <a:xfrm>
            <a:off x="1883975" y="1000875"/>
            <a:ext cx="4870500" cy="3832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pic>
        <p:nvPicPr>
          <p:cNvPr id="43" name="Google Shape;43;p6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268886" y="3853069"/>
            <a:ext cx="1117874" cy="440806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44" name="Google Shape;44;p6"/>
          <p:cNvCxnSpPr/>
          <p:nvPr/>
        </p:nvCxnSpPr>
        <p:spPr>
          <a:xfrm>
            <a:off x="358950" y="4526800"/>
            <a:ext cx="876300" cy="0"/>
          </a:xfrm>
          <a:prstGeom prst="straightConnector1">
            <a:avLst/>
          </a:prstGeom>
          <a:noFill/>
          <a:ln w="19050" cap="flat" cmpd="sng">
            <a:solidFill>
              <a:schemeClr val="lt1"/>
            </a:solidFill>
            <a:prstDash val="solid"/>
            <a:round/>
            <a:headEnd type="none" w="med" len="med"/>
            <a:tailEnd type="none" w="med" len="med"/>
          </a:ln>
        </p:spPr>
      </p:cxnSp>
      <p:pic>
        <p:nvPicPr>
          <p:cNvPr id="45" name="Google Shape;45;p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03325" y="4740678"/>
            <a:ext cx="1248998" cy="1207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Hope College Title Slide - Orange Bar On Top">
  <p:cSld name="SECTION_TITLE_AND_DESCRIPTION">
    <p:bg>
      <p:bgPr>
        <a:solidFill>
          <a:srgbClr val="002244"/>
        </a:solidFill>
        <a:effectLst/>
      </p:bgPr>
    </p:bg>
    <p:spTree>
      <p:nvGrpSpPr>
        <p:cNvPr id="1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7"/>
          <p:cNvSpPr txBox="1">
            <a:spLocks noGrp="1"/>
          </p:cNvSpPr>
          <p:nvPr>
            <p:ph type="title"/>
          </p:nvPr>
        </p:nvSpPr>
        <p:spPr>
          <a:xfrm>
            <a:off x="609950" y="1870175"/>
            <a:ext cx="7886700" cy="844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400"/>
              <a:buNone/>
              <a:defRPr sz="4400" b="1">
                <a:solidFill>
                  <a:srgbClr val="FFFFFF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48" name="Google Shape;48;p7"/>
          <p:cNvSpPr txBox="1">
            <a:spLocks noGrp="1"/>
          </p:cNvSpPr>
          <p:nvPr>
            <p:ph type="subTitle" idx="1"/>
          </p:nvPr>
        </p:nvSpPr>
        <p:spPr>
          <a:xfrm>
            <a:off x="2568150" y="2790600"/>
            <a:ext cx="4045200" cy="577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100"/>
              <a:buNone/>
              <a:defRPr sz="2100">
                <a:solidFill>
                  <a:srgbClr val="FFFFFF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49" name="Google Shape;49;p7"/>
          <p:cNvSpPr/>
          <p:nvPr/>
        </p:nvSpPr>
        <p:spPr>
          <a:xfrm>
            <a:off x="-18700" y="-24950"/>
            <a:ext cx="9144000" cy="305700"/>
          </a:xfrm>
          <a:prstGeom prst="rect">
            <a:avLst/>
          </a:prstGeom>
          <a:solidFill>
            <a:srgbClr val="F46A1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F46A1F"/>
              </a:solidFill>
            </a:endParaRPr>
          </a:p>
        </p:txBody>
      </p:sp>
      <p:cxnSp>
        <p:nvCxnSpPr>
          <p:cNvPr id="50" name="Google Shape;50;p7"/>
          <p:cNvCxnSpPr/>
          <p:nvPr/>
        </p:nvCxnSpPr>
        <p:spPr>
          <a:xfrm>
            <a:off x="-43650" y="411650"/>
            <a:ext cx="9268800" cy="0"/>
          </a:xfrm>
          <a:prstGeom prst="straightConnector1">
            <a:avLst/>
          </a:prstGeom>
          <a:noFill/>
          <a:ln w="38100" cap="flat" cmpd="sng">
            <a:solidFill>
              <a:srgbClr val="FFFFFF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51" name="Google Shape;51;p7"/>
          <p:cNvSpPr txBox="1"/>
          <p:nvPr/>
        </p:nvSpPr>
        <p:spPr>
          <a:xfrm>
            <a:off x="2777975" y="4624550"/>
            <a:ext cx="2177700" cy="33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 b="1">
                <a:solidFill>
                  <a:srgbClr val="FFFFFF"/>
                </a:solidFill>
              </a:rPr>
              <a:t>Holland, Michigan  |  hope.edu  |  </a:t>
            </a:r>
            <a:endParaRPr sz="1000" b="1">
              <a:solidFill>
                <a:srgbClr val="FFFFFF"/>
              </a:solidFill>
            </a:endParaRPr>
          </a:p>
        </p:txBody>
      </p:sp>
      <p:pic>
        <p:nvPicPr>
          <p:cNvPr id="52" name="Google Shape;52;p7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3715075" y="4303789"/>
            <a:ext cx="1751352" cy="247975"/>
          </a:xfrm>
          <a:prstGeom prst="rect">
            <a:avLst/>
          </a:prstGeom>
          <a:noFill/>
          <a:ln>
            <a:noFill/>
          </a:ln>
        </p:spPr>
      </p:pic>
      <p:pic>
        <p:nvPicPr>
          <p:cNvPr id="53" name="Google Shape;53;p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947350" y="4740678"/>
            <a:ext cx="1248998" cy="1207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in.hope.edu/assessment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Relationship Id="rId5" Type="http://schemas.openxmlformats.org/officeDocument/2006/relationships/hyperlink" Target="https://hope.edu/offices/frost-research-center/assessment" TargetMode="External"/><Relationship Id="rId4" Type="http://schemas.openxmlformats.org/officeDocument/2006/relationships/hyperlink" Target="in.hope.edu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8"/>
          <p:cNvSpPr txBox="1">
            <a:spLocks noGrp="1"/>
          </p:cNvSpPr>
          <p:nvPr>
            <p:ph type="ctrTitle"/>
          </p:nvPr>
        </p:nvSpPr>
        <p:spPr>
          <a:xfrm>
            <a:off x="1771038" y="1530100"/>
            <a:ext cx="5601900" cy="1234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 fontScale="90000"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400" dirty="0"/>
              <a:t>Assessment Reports</a:t>
            </a:r>
            <a:endParaRPr sz="4400" dirty="0"/>
          </a:p>
        </p:txBody>
      </p:sp>
      <p:sp>
        <p:nvSpPr>
          <p:cNvPr id="59" name="Google Shape;59;p8"/>
          <p:cNvSpPr txBox="1">
            <a:spLocks noGrp="1"/>
          </p:cNvSpPr>
          <p:nvPr>
            <p:ph type="subTitle" idx="1"/>
          </p:nvPr>
        </p:nvSpPr>
        <p:spPr>
          <a:xfrm>
            <a:off x="710550" y="2925500"/>
            <a:ext cx="7722900" cy="1100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2500" lnSpcReduction="20000"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A Brief Guide </a:t>
            </a: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lang="en-US" dirty="0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900" dirty="0"/>
              <a:t>May 20, 2024</a:t>
            </a:r>
            <a:endParaRPr sz="19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218BA26-522F-4C2C-8A12-D46FF8D2FDC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33349" y="438150"/>
            <a:ext cx="3145553" cy="4044950"/>
          </a:xfrm>
        </p:spPr>
        <p:txBody>
          <a:bodyPr>
            <a:noAutofit/>
          </a:bodyPr>
          <a:lstStyle/>
          <a:p>
            <a:pPr marL="114300" indent="0">
              <a:buNone/>
            </a:pPr>
            <a:r>
              <a:rPr lang="en-US" dirty="0">
                <a:solidFill>
                  <a:schemeClr val="tx1"/>
                </a:solidFill>
              </a:rPr>
              <a:t>At the bottom of the report page, select “</a:t>
            </a:r>
            <a:r>
              <a:rPr lang="en-US" i="1" dirty="0">
                <a:solidFill>
                  <a:schemeClr val="tx1"/>
                </a:solidFill>
              </a:rPr>
              <a:t>Previous” </a:t>
            </a:r>
            <a:r>
              <a:rPr lang="en-US" dirty="0">
                <a:solidFill>
                  <a:schemeClr val="tx1"/>
                </a:solidFill>
              </a:rPr>
              <a:t>to go back; “</a:t>
            </a:r>
            <a:r>
              <a:rPr lang="en-US" i="1" dirty="0">
                <a:solidFill>
                  <a:schemeClr val="tx1"/>
                </a:solidFill>
              </a:rPr>
              <a:t>Submit</a:t>
            </a:r>
            <a:r>
              <a:rPr lang="en-US" dirty="0">
                <a:solidFill>
                  <a:schemeClr val="tx1"/>
                </a:solidFill>
              </a:rPr>
              <a:t>” to go to the next outcome or submit the completed report; </a:t>
            </a:r>
          </a:p>
          <a:p>
            <a:pPr marL="114300" indent="0">
              <a:buNone/>
            </a:pPr>
            <a:r>
              <a:rPr lang="en-US" dirty="0">
                <a:solidFill>
                  <a:schemeClr val="tx1"/>
                </a:solidFill>
              </a:rPr>
              <a:t>“</a:t>
            </a:r>
            <a:r>
              <a:rPr lang="en-US" i="1" dirty="0">
                <a:solidFill>
                  <a:schemeClr val="tx1"/>
                </a:solidFill>
              </a:rPr>
              <a:t>Save &amp; Continue</a:t>
            </a:r>
            <a:r>
              <a:rPr lang="en-US" dirty="0">
                <a:solidFill>
                  <a:schemeClr val="tx1"/>
                </a:solidFill>
              </a:rPr>
              <a:t>” to save for future editing </a:t>
            </a:r>
          </a:p>
          <a:p>
            <a:pPr marL="114300" indent="0">
              <a:buNone/>
            </a:pPr>
            <a:endParaRPr lang="en-US" sz="800" dirty="0">
              <a:solidFill>
                <a:schemeClr val="tx1"/>
              </a:solidFill>
            </a:endParaRPr>
          </a:p>
          <a:p>
            <a:pPr marL="114300" indent="0">
              <a:buNone/>
            </a:pPr>
            <a:r>
              <a:rPr lang="en-US" dirty="0">
                <a:solidFill>
                  <a:schemeClr val="tx1"/>
                </a:solidFill>
              </a:rPr>
              <a:t>Submitted reports are reviewed by the Director of Assessment &amp; Accreditation and published at in.hope.edu/assessment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3B3FAC0-1AB3-4390-9312-ACD0D364A44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20153" y="895333"/>
            <a:ext cx="5227773" cy="381033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0E127974-D2A0-466F-9C21-1116C42C73E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78903" y="2881575"/>
            <a:ext cx="5342083" cy="1272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68726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2"/>
          <p:cNvSpPr txBox="1">
            <a:spLocks noGrp="1"/>
          </p:cNvSpPr>
          <p:nvPr>
            <p:ph type="title"/>
          </p:nvPr>
        </p:nvSpPr>
        <p:spPr>
          <a:xfrm>
            <a:off x="628650" y="1587500"/>
            <a:ext cx="7886700" cy="1422399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dirty="0"/>
              <a:t>Thank you for submitting your assessment reports and making improvements for the benefit of our students!</a:t>
            </a:r>
            <a:endParaRPr sz="2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9"/>
          <p:cNvSpPr txBox="1">
            <a:spLocks noGrp="1"/>
          </p:cNvSpPr>
          <p:nvPr>
            <p:ph type="title"/>
          </p:nvPr>
        </p:nvSpPr>
        <p:spPr>
          <a:xfrm>
            <a:off x="1883975" y="225575"/>
            <a:ext cx="67773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New reporting form effective May 2024</a:t>
            </a:r>
          </a:p>
        </p:txBody>
      </p:sp>
      <p:sp>
        <p:nvSpPr>
          <p:cNvPr id="65" name="Google Shape;65;p9"/>
          <p:cNvSpPr txBox="1">
            <a:spLocks noGrp="1"/>
          </p:cNvSpPr>
          <p:nvPr>
            <p:ph type="body" idx="1"/>
          </p:nvPr>
        </p:nvSpPr>
        <p:spPr>
          <a:xfrm>
            <a:off x="1883974" y="1000875"/>
            <a:ext cx="6250375" cy="3832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lnSpcReduction="10000"/>
          </a:bodyPr>
          <a:lstStyle/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r>
              <a:rPr lang="en-US" dirty="0">
                <a:solidFill>
                  <a:schemeClr val="tx1"/>
                </a:solidFill>
              </a:rPr>
              <a:t>Link to the report form found in three locations:</a:t>
            </a:r>
          </a:p>
          <a:p>
            <a:pPr marL="457200" lvl="1" indent="0">
              <a:spcAft>
                <a:spcPts val="1200"/>
              </a:spcAft>
              <a:buNone/>
            </a:pPr>
            <a:r>
              <a:rPr lang="en-US" dirty="0">
                <a:hlinkClick r:id="rId3" action="ppaction://hlinkfile"/>
              </a:rPr>
              <a:t>in.hope.edu/assessment</a:t>
            </a:r>
            <a:endParaRPr lang="en-US" dirty="0"/>
          </a:p>
          <a:p>
            <a:pPr marL="457200" lvl="1" indent="0">
              <a:spcAft>
                <a:spcPts val="1200"/>
              </a:spcAft>
              <a:buNone/>
            </a:pPr>
            <a:r>
              <a:rPr lang="en-US" dirty="0">
                <a:solidFill>
                  <a:schemeClr val="tx1"/>
                </a:solidFill>
              </a:rPr>
              <a:t>Link in the </a:t>
            </a:r>
            <a:r>
              <a:rPr lang="en-US" i="1" dirty="0">
                <a:solidFill>
                  <a:schemeClr val="tx1"/>
                </a:solidFill>
              </a:rPr>
              <a:t>Resources</a:t>
            </a:r>
            <a:r>
              <a:rPr lang="en-US" dirty="0">
                <a:solidFill>
                  <a:schemeClr val="tx1"/>
                </a:solidFill>
              </a:rPr>
              <a:t> section of </a:t>
            </a:r>
            <a:r>
              <a:rPr lang="en-US" dirty="0">
                <a:hlinkClick r:id="rId4" action="ppaction://hlinkfile"/>
              </a:rPr>
              <a:t>in.hope.edu</a:t>
            </a:r>
            <a:endParaRPr lang="en-US" dirty="0"/>
          </a:p>
          <a:p>
            <a:pPr marL="457200" lvl="1" indent="0">
              <a:spcAft>
                <a:spcPts val="1200"/>
              </a:spcAft>
              <a:buNone/>
            </a:pPr>
            <a:r>
              <a:rPr lang="en-US" dirty="0">
                <a:solidFill>
                  <a:schemeClr val="tx1"/>
                </a:solidFill>
              </a:rPr>
              <a:t>Action button at </a:t>
            </a:r>
            <a:r>
              <a:rPr lang="en-US" dirty="0">
                <a:hlinkClick r:id="rId5"/>
              </a:rPr>
              <a:t>hope.edu/assessment </a:t>
            </a:r>
            <a:endParaRPr lang="en-US" dirty="0"/>
          </a:p>
          <a:p>
            <a:pPr marL="0" indent="0">
              <a:spcAft>
                <a:spcPts val="1200"/>
              </a:spcAft>
              <a:buNone/>
            </a:pPr>
            <a:r>
              <a:rPr lang="en-US" dirty="0">
                <a:solidFill>
                  <a:schemeClr val="tx1"/>
                </a:solidFill>
              </a:rPr>
              <a:t>Submitted reports also found at </a:t>
            </a:r>
            <a:r>
              <a:rPr lang="en-US" dirty="0">
                <a:hlinkClick r:id="rId3" action="ppaction://hlinkfile"/>
              </a:rPr>
              <a:t>in.hope.edu/assessment</a:t>
            </a:r>
            <a:r>
              <a:rPr lang="en-US" dirty="0"/>
              <a:t> </a:t>
            </a:r>
          </a:p>
          <a:p>
            <a:pPr marL="0" indent="0">
              <a:spcAft>
                <a:spcPts val="1200"/>
              </a:spcAft>
              <a:buNone/>
            </a:pPr>
            <a:r>
              <a:rPr lang="en-US" dirty="0">
                <a:solidFill>
                  <a:schemeClr val="tx1"/>
                </a:solidFill>
              </a:rPr>
              <a:t>Benefits of moving from Qualtrics to WordPress</a:t>
            </a:r>
          </a:p>
          <a:p>
            <a:pPr marL="457200" lvl="1" indent="0">
              <a:spcAft>
                <a:spcPts val="1200"/>
              </a:spcAft>
              <a:buNone/>
            </a:pPr>
            <a:r>
              <a:rPr lang="en-US" dirty="0">
                <a:solidFill>
                  <a:schemeClr val="tx1"/>
                </a:solidFill>
              </a:rPr>
              <a:t>Username and password are no longer needed</a:t>
            </a:r>
          </a:p>
          <a:p>
            <a:pPr marL="457200" lvl="1" indent="0">
              <a:spcAft>
                <a:spcPts val="1200"/>
              </a:spcAft>
              <a:buNone/>
            </a:pPr>
            <a:r>
              <a:rPr lang="en-US" dirty="0">
                <a:solidFill>
                  <a:schemeClr val="tx1"/>
                </a:solidFill>
              </a:rPr>
              <a:t>Ability to save in-progress assessment reports</a:t>
            </a:r>
          </a:p>
          <a:p>
            <a:pPr marL="457200" lvl="1" indent="0">
              <a:spcAft>
                <a:spcPts val="1200"/>
              </a:spcAft>
              <a:buNone/>
            </a:pPr>
            <a:r>
              <a:rPr lang="en-US" dirty="0">
                <a:solidFill>
                  <a:schemeClr val="tx1"/>
                </a:solidFill>
              </a:rPr>
              <a:t>Operates similar to Hope’s Minutes &amp; Agendas pages</a:t>
            </a:r>
          </a:p>
          <a:p>
            <a:pPr marL="0" indent="0">
              <a:spcAft>
                <a:spcPts val="1200"/>
              </a:spcAft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1"/>
          <p:cNvSpPr txBox="1">
            <a:spLocks noGrp="1"/>
          </p:cNvSpPr>
          <p:nvPr>
            <p:ph type="body" idx="1"/>
          </p:nvPr>
        </p:nvSpPr>
        <p:spPr>
          <a:xfrm>
            <a:off x="311700" y="673100"/>
            <a:ext cx="2977600" cy="389592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r>
              <a:rPr lang="en-US" sz="1800" dirty="0">
                <a:solidFill>
                  <a:schemeClr val="tx1"/>
                </a:solidFill>
              </a:rPr>
              <a:t>Begin at</a:t>
            </a:r>
            <a:r>
              <a:rPr lang="en-US" sz="1800" b="1" dirty="0">
                <a:solidFill>
                  <a:schemeClr val="tx1"/>
                </a:solidFill>
              </a:rPr>
              <a:t> in.hope.edu/assessment</a:t>
            </a:r>
          </a:p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endParaRPr lang="en-US" sz="1800" dirty="0">
              <a:solidFill>
                <a:schemeClr val="tx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r>
              <a:rPr lang="en-US" sz="1800" dirty="0">
                <a:solidFill>
                  <a:schemeClr val="tx1"/>
                </a:solidFill>
              </a:rPr>
              <a:t>Select the “</a:t>
            </a:r>
            <a:r>
              <a:rPr lang="en-US" sz="1800" b="1" dirty="0">
                <a:solidFill>
                  <a:schemeClr val="tx1"/>
                </a:solidFill>
              </a:rPr>
              <a:t>submit reports</a:t>
            </a:r>
            <a:r>
              <a:rPr lang="en-US" sz="1800" dirty="0">
                <a:solidFill>
                  <a:schemeClr val="tx1"/>
                </a:solidFill>
              </a:rPr>
              <a:t>” tab and then select your program from the list. </a:t>
            </a:r>
          </a:p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endParaRPr lang="en-US" dirty="0">
              <a:solidFill>
                <a:srgbClr val="002244"/>
              </a:solidFill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514B5CB0-5845-4214-96E0-5ED22B85B8B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81030" y="558800"/>
            <a:ext cx="5573366" cy="4440867"/>
          </a:xfrm>
          <a:prstGeom prst="rect">
            <a:avLst/>
          </a:prstGeom>
        </p:spPr>
      </p:pic>
      <p:sp>
        <p:nvSpPr>
          <p:cNvPr id="4" name="Oval 3">
            <a:extLst>
              <a:ext uri="{FF2B5EF4-FFF2-40B4-BE49-F238E27FC236}">
                <a16:creationId xmlns:a16="http://schemas.microsoft.com/office/drawing/2014/main" id="{429D4F7F-C07B-4340-93C1-298C8E0C3E30}"/>
              </a:ext>
            </a:extLst>
          </p:cNvPr>
          <p:cNvSpPr/>
          <p:nvPr/>
        </p:nvSpPr>
        <p:spPr>
          <a:xfrm>
            <a:off x="4083050" y="1168400"/>
            <a:ext cx="1244600" cy="6223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11E3434E-0FF5-499F-9CC1-4BDB92713CE8}"/>
              </a:ext>
            </a:extLst>
          </p:cNvPr>
          <p:cNvCxnSpPr>
            <a:cxnSpLocks/>
          </p:cNvCxnSpPr>
          <p:nvPr/>
        </p:nvCxnSpPr>
        <p:spPr>
          <a:xfrm>
            <a:off x="1263650" y="3124200"/>
            <a:ext cx="2025650" cy="368300"/>
          </a:xfrm>
          <a:prstGeom prst="straightConnector1">
            <a:avLst/>
          </a:prstGeom>
          <a:ln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7EF35D6-2099-4EB6-BF9A-7209F5E2AC1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11700" y="501650"/>
            <a:ext cx="1942550" cy="3905250"/>
          </a:xfrm>
        </p:spPr>
        <p:txBody>
          <a:bodyPr>
            <a:normAutofit/>
          </a:bodyPr>
          <a:lstStyle/>
          <a:p>
            <a:pPr marL="114300" indent="0">
              <a:buNone/>
            </a:pPr>
            <a:r>
              <a:rPr lang="en-US" dirty="0">
                <a:solidFill>
                  <a:schemeClr val="tx1"/>
                </a:solidFill>
              </a:rPr>
              <a:t>Enter your name and email address, and select “</a:t>
            </a:r>
            <a:r>
              <a:rPr lang="en-US" i="1" dirty="0">
                <a:solidFill>
                  <a:schemeClr val="tx1"/>
                </a:solidFill>
              </a:rPr>
              <a:t>Next</a:t>
            </a:r>
            <a:r>
              <a:rPr lang="en-US" dirty="0">
                <a:solidFill>
                  <a:schemeClr val="tx1"/>
                </a:solidFill>
              </a:rPr>
              <a:t>”</a:t>
            </a:r>
            <a:r>
              <a:rPr lang="en-US" b="1" u="sng" dirty="0">
                <a:solidFill>
                  <a:schemeClr val="tx1"/>
                </a:solidFill>
              </a:rPr>
              <a:t> </a:t>
            </a:r>
          </a:p>
          <a:p>
            <a:pPr marL="114300" indent="0">
              <a:buNone/>
            </a:pPr>
            <a:endParaRPr lang="en-US" b="1" u="sng" dirty="0">
              <a:solidFill>
                <a:schemeClr val="tx1"/>
              </a:solidFill>
            </a:endParaRPr>
          </a:p>
          <a:p>
            <a:pPr marL="114300" indent="0">
              <a:buNone/>
            </a:pPr>
            <a:r>
              <a:rPr lang="en-US" b="1" u="sng" dirty="0">
                <a:solidFill>
                  <a:schemeClr val="tx1"/>
                </a:solidFill>
              </a:rPr>
              <a:t>or </a:t>
            </a:r>
          </a:p>
          <a:p>
            <a:pPr marL="114300" indent="0">
              <a:buNone/>
            </a:pPr>
            <a:endParaRPr lang="en-US" b="1" u="sng" dirty="0">
              <a:solidFill>
                <a:schemeClr val="tx1"/>
              </a:solidFill>
            </a:endParaRPr>
          </a:p>
          <a:p>
            <a:pPr marL="114300" indent="0">
              <a:buNone/>
            </a:pPr>
            <a:r>
              <a:rPr lang="en-US" dirty="0">
                <a:solidFill>
                  <a:schemeClr val="tx1"/>
                </a:solidFill>
              </a:rPr>
              <a:t>“</a:t>
            </a:r>
            <a:r>
              <a:rPr lang="en-US" i="1" dirty="0">
                <a:solidFill>
                  <a:schemeClr val="tx1"/>
                </a:solidFill>
              </a:rPr>
              <a:t>Save &amp; Continue</a:t>
            </a:r>
            <a:r>
              <a:rPr lang="en-US" dirty="0">
                <a:solidFill>
                  <a:schemeClr val="tx1"/>
                </a:solidFill>
              </a:rPr>
              <a:t>” if you want to finish later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A1D50E0-CA16-4ECB-9D26-22E297D4862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24100" y="543310"/>
            <a:ext cx="6743156" cy="4419671"/>
          </a:xfrm>
          <a:prstGeom prst="rect">
            <a:avLst/>
          </a:prstGeom>
        </p:spPr>
      </p:pic>
      <p:sp>
        <p:nvSpPr>
          <p:cNvPr id="6" name="Oval 5">
            <a:extLst>
              <a:ext uri="{FF2B5EF4-FFF2-40B4-BE49-F238E27FC236}">
                <a16:creationId xmlns:a16="http://schemas.microsoft.com/office/drawing/2014/main" id="{762AED48-FB35-4136-9B4A-003C3FA06031}"/>
              </a:ext>
            </a:extLst>
          </p:cNvPr>
          <p:cNvSpPr/>
          <p:nvPr/>
        </p:nvSpPr>
        <p:spPr>
          <a:xfrm>
            <a:off x="7112000" y="4254500"/>
            <a:ext cx="1746250" cy="708482"/>
          </a:xfrm>
          <a:prstGeom prst="ellipse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3"/>
          <p:cNvSpPr txBox="1">
            <a:spLocks noGrp="1"/>
          </p:cNvSpPr>
          <p:nvPr>
            <p:ph type="body" idx="1"/>
          </p:nvPr>
        </p:nvSpPr>
        <p:spPr>
          <a:xfrm>
            <a:off x="311700" y="447675"/>
            <a:ext cx="2736300" cy="444182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70000" lnSpcReduction="20000"/>
          </a:bodyPr>
          <a:lstStyle/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r>
              <a:rPr lang="en-US" sz="2600" dirty="0">
                <a:solidFill>
                  <a:schemeClr val="tx1"/>
                </a:solidFill>
              </a:rPr>
              <a:t>From the drop-down menu at the top of the form, select the end of the academic year of this assessment</a:t>
            </a:r>
          </a:p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endParaRPr lang="en-US" sz="1100" dirty="0">
              <a:solidFill>
                <a:schemeClr val="tx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r>
              <a:rPr lang="en-US" sz="2600" dirty="0">
                <a:solidFill>
                  <a:schemeClr val="tx1"/>
                </a:solidFill>
              </a:rPr>
              <a:t>Click on one or more  student learning outcomes for which you are reporting</a:t>
            </a:r>
          </a:p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endParaRPr lang="en-US" sz="1100" dirty="0">
              <a:solidFill>
                <a:schemeClr val="tx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r>
              <a:rPr lang="en-US" sz="2600" dirty="0">
                <a:solidFill>
                  <a:schemeClr val="tx1"/>
                </a:solidFill>
              </a:rPr>
              <a:t>Use these tools to go forward, back, or save for later </a:t>
            </a:r>
            <a:endParaRPr sz="2600" dirty="0">
              <a:solidFill>
                <a:schemeClr val="tx1"/>
              </a:solidFill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888FB703-DFBC-44A8-BE67-4C650D8A827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60175" y="554899"/>
            <a:ext cx="5803901" cy="4506879"/>
          </a:xfrm>
          <a:prstGeom prst="rect">
            <a:avLst/>
          </a:prstGeom>
        </p:spPr>
      </p:pic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0FDD52BB-C879-44CA-A6A2-0E84471EDF87}"/>
              </a:ext>
            </a:extLst>
          </p:cNvPr>
          <p:cNvCxnSpPr>
            <a:cxnSpLocks/>
          </p:cNvCxnSpPr>
          <p:nvPr/>
        </p:nvCxnSpPr>
        <p:spPr>
          <a:xfrm>
            <a:off x="1784350" y="1741488"/>
            <a:ext cx="6667500" cy="563562"/>
          </a:xfrm>
          <a:prstGeom prst="straightConnector1">
            <a:avLst/>
          </a:prstGeom>
          <a:ln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3E1AA6F7-FCDB-4A96-9B3E-B822DD502FE4}"/>
              </a:ext>
            </a:extLst>
          </p:cNvPr>
          <p:cNvCxnSpPr>
            <a:cxnSpLocks/>
          </p:cNvCxnSpPr>
          <p:nvPr/>
        </p:nvCxnSpPr>
        <p:spPr>
          <a:xfrm>
            <a:off x="2444750" y="2762250"/>
            <a:ext cx="984250" cy="0"/>
          </a:xfrm>
          <a:prstGeom prst="straightConnector1">
            <a:avLst/>
          </a:prstGeom>
          <a:ln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8413D313-12E8-4F4D-B6A7-3AEAD58ED791}"/>
              </a:ext>
            </a:extLst>
          </p:cNvPr>
          <p:cNvCxnSpPr>
            <a:cxnSpLocks/>
          </p:cNvCxnSpPr>
          <p:nvPr/>
        </p:nvCxnSpPr>
        <p:spPr>
          <a:xfrm>
            <a:off x="1314450" y="4406900"/>
            <a:ext cx="1866900" cy="288925"/>
          </a:xfrm>
          <a:prstGeom prst="straightConnector1">
            <a:avLst/>
          </a:prstGeom>
          <a:ln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Oval 12">
            <a:extLst>
              <a:ext uri="{FF2B5EF4-FFF2-40B4-BE49-F238E27FC236}">
                <a16:creationId xmlns:a16="http://schemas.microsoft.com/office/drawing/2014/main" id="{853C15FE-65FF-4592-9991-354FE36DF12B}"/>
              </a:ext>
            </a:extLst>
          </p:cNvPr>
          <p:cNvSpPr/>
          <p:nvPr/>
        </p:nvSpPr>
        <p:spPr>
          <a:xfrm>
            <a:off x="3253274" y="4305300"/>
            <a:ext cx="5803901" cy="838197"/>
          </a:xfrm>
          <a:prstGeom prst="ellipse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0484701-6A71-4EB6-BB70-20E2093408F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11700" y="615950"/>
            <a:ext cx="2552150" cy="3835400"/>
          </a:xfrm>
        </p:spPr>
        <p:txBody>
          <a:bodyPr>
            <a:normAutofit fontScale="92500" lnSpcReduction="20000"/>
          </a:bodyPr>
          <a:lstStyle/>
          <a:p>
            <a:pPr marL="114300" indent="0">
              <a:buNone/>
            </a:pPr>
            <a:r>
              <a:rPr lang="en-US" sz="2100" dirty="0">
                <a:solidFill>
                  <a:schemeClr val="tx1"/>
                </a:solidFill>
              </a:rPr>
              <a:t>Upload files from this assessment – see list of possibilities (optional)</a:t>
            </a:r>
          </a:p>
          <a:p>
            <a:pPr marL="114300" indent="0">
              <a:buNone/>
            </a:pPr>
            <a:endParaRPr lang="en-US" dirty="0">
              <a:solidFill>
                <a:schemeClr val="tx1"/>
              </a:solidFill>
            </a:endParaRPr>
          </a:p>
          <a:p>
            <a:pPr marL="114300" indent="0">
              <a:buNone/>
            </a:pPr>
            <a:r>
              <a:rPr lang="en-US" dirty="0">
                <a:solidFill>
                  <a:schemeClr val="tx1"/>
                </a:solidFill>
              </a:rPr>
              <a:t>File types other than those listed should be uploaded as a PDF</a:t>
            </a:r>
          </a:p>
          <a:p>
            <a:pPr marL="114300" indent="0">
              <a:buNone/>
            </a:pPr>
            <a:endParaRPr lang="en-US" dirty="0">
              <a:solidFill>
                <a:schemeClr val="tx1"/>
              </a:solidFill>
            </a:endParaRPr>
          </a:p>
          <a:p>
            <a:pPr marL="114300" indent="0">
              <a:buNone/>
            </a:pPr>
            <a:r>
              <a:rPr lang="en-US" dirty="0">
                <a:solidFill>
                  <a:schemeClr val="tx1"/>
                </a:solidFill>
              </a:rPr>
              <a:t>Files will not be shared. They will be stored by Frost Center for </a:t>
            </a:r>
            <a:r>
              <a:rPr lang="en-US" b="1" dirty="0">
                <a:solidFill>
                  <a:schemeClr val="tx1"/>
                </a:solidFill>
              </a:rPr>
              <a:t>your</a:t>
            </a:r>
            <a:r>
              <a:rPr lang="en-US" dirty="0">
                <a:solidFill>
                  <a:schemeClr val="tx1"/>
                </a:solidFill>
              </a:rPr>
              <a:t> future use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66AD79FD-48BD-444E-B482-83B75B2B0D1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33700" y="492826"/>
            <a:ext cx="6120598" cy="4536374"/>
          </a:xfrm>
          <a:prstGeom prst="rect">
            <a:avLst/>
          </a:prstGeom>
        </p:spPr>
      </p:pic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E4B6EB8A-88DF-4C43-9554-05DD61B7AE52}"/>
              </a:ext>
            </a:extLst>
          </p:cNvPr>
          <p:cNvCxnSpPr>
            <a:cxnSpLocks/>
          </p:cNvCxnSpPr>
          <p:nvPr/>
        </p:nvCxnSpPr>
        <p:spPr>
          <a:xfrm>
            <a:off x="2482850" y="2952750"/>
            <a:ext cx="1498600" cy="1574800"/>
          </a:xfrm>
          <a:prstGeom prst="straightConnector1">
            <a:avLst/>
          </a:prstGeom>
          <a:ln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1AC43619-E0A7-4A3E-87F6-CDB5D5DD67F7}"/>
              </a:ext>
            </a:extLst>
          </p:cNvPr>
          <p:cNvCxnSpPr>
            <a:cxnSpLocks/>
          </p:cNvCxnSpPr>
          <p:nvPr/>
        </p:nvCxnSpPr>
        <p:spPr>
          <a:xfrm>
            <a:off x="2368550" y="4210050"/>
            <a:ext cx="618332" cy="679450"/>
          </a:xfrm>
          <a:prstGeom prst="straightConnector1">
            <a:avLst/>
          </a:prstGeom>
          <a:ln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666990DE-FDFF-4DA0-A642-1571730C0051}"/>
              </a:ext>
            </a:extLst>
          </p:cNvPr>
          <p:cNvCxnSpPr/>
          <p:nvPr/>
        </p:nvCxnSpPr>
        <p:spPr>
          <a:xfrm>
            <a:off x="3860800" y="4660900"/>
            <a:ext cx="844550" cy="0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217112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C50FB51-EA3A-42F1-88B6-EE0B95A2E07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39972" y="660400"/>
            <a:ext cx="2450828" cy="3778249"/>
          </a:xfrm>
        </p:spPr>
        <p:txBody>
          <a:bodyPr>
            <a:normAutofit lnSpcReduction="10000"/>
          </a:bodyPr>
          <a:lstStyle/>
          <a:p>
            <a:pPr marL="114300" indent="0">
              <a:buNone/>
            </a:pPr>
            <a:r>
              <a:rPr lang="en-US" dirty="0">
                <a:solidFill>
                  <a:schemeClr val="tx1"/>
                </a:solidFill>
              </a:rPr>
              <a:t>Include brief responses in these text boxes. The </a:t>
            </a:r>
            <a:r>
              <a:rPr lang="en-US" i="1" dirty="0">
                <a:solidFill>
                  <a:schemeClr val="tx1"/>
                </a:solidFill>
              </a:rPr>
              <a:t>Tool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i="1" dirty="0">
                <a:solidFill>
                  <a:schemeClr val="tx1"/>
                </a:solidFill>
              </a:rPr>
              <a:t>Measure</a:t>
            </a:r>
            <a:r>
              <a:rPr lang="en-US" dirty="0">
                <a:solidFill>
                  <a:schemeClr val="tx1"/>
                </a:solidFill>
              </a:rPr>
              <a:t>, and </a:t>
            </a:r>
            <a:r>
              <a:rPr lang="en-US" i="1" dirty="0">
                <a:solidFill>
                  <a:schemeClr val="tx1"/>
                </a:solidFill>
              </a:rPr>
              <a:t>Target</a:t>
            </a:r>
            <a:r>
              <a:rPr lang="en-US" dirty="0">
                <a:solidFill>
                  <a:schemeClr val="tx1"/>
                </a:solidFill>
              </a:rPr>
              <a:t> should match your assessment plan.</a:t>
            </a:r>
          </a:p>
          <a:p>
            <a:pPr marL="114300" indent="0">
              <a:buNone/>
            </a:pPr>
            <a:endParaRPr lang="en-US" dirty="0">
              <a:solidFill>
                <a:schemeClr val="tx1"/>
              </a:solidFill>
            </a:endParaRPr>
          </a:p>
          <a:p>
            <a:pPr marL="114300" indent="0">
              <a:buNone/>
            </a:pPr>
            <a:endParaRPr lang="en-US" dirty="0">
              <a:solidFill>
                <a:schemeClr val="tx1"/>
              </a:solidFill>
            </a:endParaRPr>
          </a:p>
          <a:p>
            <a:pPr marL="114300" indent="0">
              <a:buNone/>
            </a:pPr>
            <a:r>
              <a:rPr lang="en-US" b="1" dirty="0">
                <a:solidFill>
                  <a:schemeClr val="tx1"/>
                </a:solidFill>
              </a:rPr>
              <a:t>Tip: </a:t>
            </a:r>
            <a:r>
              <a:rPr lang="en-US" dirty="0">
                <a:solidFill>
                  <a:schemeClr val="tx1"/>
                </a:solidFill>
              </a:rPr>
              <a:t>See the instructions below each box for helpful guidance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A7C1365-5793-479E-8D34-EBA1649C2FD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90800" y="455356"/>
            <a:ext cx="6413228" cy="46055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09217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6F1245B-F9F4-4E80-9388-72E66A46902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0101" y="584199"/>
            <a:ext cx="2585790" cy="4044943"/>
          </a:xfrm>
        </p:spPr>
        <p:txBody>
          <a:bodyPr>
            <a:noAutofit/>
          </a:bodyPr>
          <a:lstStyle/>
          <a:p>
            <a:pPr marL="114300" indent="0">
              <a:buNone/>
            </a:pPr>
            <a:r>
              <a:rPr lang="en-US" dirty="0">
                <a:solidFill>
                  <a:schemeClr val="tx1"/>
                </a:solidFill>
              </a:rPr>
              <a:t>It’s ok if the target wasn’t met. Describe why in the </a:t>
            </a:r>
            <a:r>
              <a:rPr lang="en-US" i="1" dirty="0">
                <a:solidFill>
                  <a:schemeClr val="tx1"/>
                </a:solidFill>
              </a:rPr>
              <a:t>Results Narrative</a:t>
            </a:r>
            <a:r>
              <a:rPr lang="en-US" dirty="0">
                <a:solidFill>
                  <a:schemeClr val="tx1"/>
                </a:solidFill>
              </a:rPr>
              <a:t> box.</a:t>
            </a:r>
          </a:p>
          <a:p>
            <a:pPr marL="114300" indent="0">
              <a:buNone/>
            </a:pPr>
            <a:endParaRPr lang="en-US" sz="800" dirty="0">
              <a:solidFill>
                <a:schemeClr val="tx1"/>
              </a:solidFill>
            </a:endParaRPr>
          </a:p>
          <a:p>
            <a:pPr marL="114300" indent="0">
              <a:buNone/>
            </a:pPr>
            <a:r>
              <a:rPr lang="en-US" dirty="0">
                <a:solidFill>
                  <a:schemeClr val="tx1"/>
                </a:solidFill>
              </a:rPr>
              <a:t>What have you done since this outcome was last measured?</a:t>
            </a:r>
          </a:p>
          <a:p>
            <a:pPr marL="114300" indent="0">
              <a:buNone/>
            </a:pPr>
            <a:endParaRPr lang="en-US" sz="800" dirty="0">
              <a:solidFill>
                <a:schemeClr val="tx1"/>
              </a:solidFill>
            </a:endParaRPr>
          </a:p>
          <a:p>
            <a:pPr marL="114300" indent="0">
              <a:buNone/>
            </a:pPr>
            <a:r>
              <a:rPr lang="en-US" dirty="0">
                <a:solidFill>
                  <a:schemeClr val="tx1"/>
                </a:solidFill>
              </a:rPr>
              <a:t>Provide a detailed discussion of your results – this is your results analysis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34AA170A-54AC-4A89-BEE9-41A0DC96052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85891" y="647700"/>
            <a:ext cx="6358009" cy="4351177"/>
          </a:xfrm>
          <a:prstGeom prst="rect">
            <a:avLst/>
          </a:prstGeom>
        </p:spPr>
      </p:pic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C028C2B6-2E4D-4453-86C1-22F72179E749}"/>
              </a:ext>
            </a:extLst>
          </p:cNvPr>
          <p:cNvCxnSpPr>
            <a:cxnSpLocks/>
          </p:cNvCxnSpPr>
          <p:nvPr/>
        </p:nvCxnSpPr>
        <p:spPr>
          <a:xfrm flipV="1">
            <a:off x="2292350" y="1651000"/>
            <a:ext cx="584200" cy="1054101"/>
          </a:xfrm>
          <a:prstGeom prst="straightConnector1">
            <a:avLst/>
          </a:prstGeom>
          <a:ln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EAF0A24B-C4A7-4676-94A3-2881F72B72A1}"/>
              </a:ext>
            </a:extLst>
          </p:cNvPr>
          <p:cNvCxnSpPr>
            <a:cxnSpLocks/>
          </p:cNvCxnSpPr>
          <p:nvPr/>
        </p:nvCxnSpPr>
        <p:spPr>
          <a:xfrm>
            <a:off x="2222500" y="3397250"/>
            <a:ext cx="654050" cy="0"/>
          </a:xfrm>
          <a:prstGeom prst="straightConnector1">
            <a:avLst/>
          </a:prstGeom>
          <a:ln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2787050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753659E-6261-4038-8CD1-FD0CDA759FD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49250" y="565150"/>
            <a:ext cx="1822450" cy="4013200"/>
          </a:xfrm>
        </p:spPr>
        <p:txBody>
          <a:bodyPr/>
          <a:lstStyle/>
          <a:p>
            <a:pPr marL="114300" indent="0">
              <a:buNone/>
            </a:pPr>
            <a:r>
              <a:rPr lang="en-US" dirty="0">
                <a:solidFill>
                  <a:schemeClr val="tx1"/>
                </a:solidFill>
              </a:rPr>
              <a:t>Describe who and when these results were reviewed</a:t>
            </a:r>
          </a:p>
          <a:p>
            <a:pPr marL="114300" indent="0">
              <a:buNone/>
            </a:pPr>
            <a:endParaRPr lang="en-US" dirty="0">
              <a:solidFill>
                <a:schemeClr val="tx1"/>
              </a:solidFill>
            </a:endParaRPr>
          </a:p>
          <a:p>
            <a:pPr marL="114300" indent="0">
              <a:buNone/>
            </a:pPr>
            <a:r>
              <a:rPr lang="en-US" dirty="0">
                <a:solidFill>
                  <a:schemeClr val="tx1"/>
                </a:solidFill>
              </a:rPr>
              <a:t>Identify improvements you will make for the benefit of student learning</a:t>
            </a:r>
          </a:p>
          <a:p>
            <a:pPr marL="114300" indent="0">
              <a:buNone/>
            </a:pPr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FE6CB6EF-04F6-4F76-9042-F640E3D7A22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00551" y="685801"/>
            <a:ext cx="6592547" cy="41060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1873443"/>
      </p:ext>
    </p:extLst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4292</TotalTime>
  <Words>399</Words>
  <Application>Microsoft Office PowerPoint</Application>
  <PresentationFormat>On-screen Show (16:9)</PresentationFormat>
  <Paragraphs>49</Paragraphs>
  <Slides>11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3" baseType="lpstr">
      <vt:lpstr>Arial</vt:lpstr>
      <vt:lpstr>Simple Light</vt:lpstr>
      <vt:lpstr>Assessment Reports</vt:lpstr>
      <vt:lpstr>New reporting form effective May 2024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Thank you for submitting your assessment reports and making improvements for the benefit of our students!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Assessment Reports</dc:title>
  <dc:creator>Kathy Kremer</dc:creator>
  <cp:lastModifiedBy>Kathy Kremer</cp:lastModifiedBy>
  <cp:revision>16</cp:revision>
  <dcterms:modified xsi:type="dcterms:W3CDTF">2024-05-23T16:09:10Z</dcterms:modified>
</cp:coreProperties>
</file>