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83" r:id="rId3"/>
    <p:sldId id="273" r:id="rId4"/>
    <p:sldId id="284" r:id="rId5"/>
    <p:sldId id="274" r:id="rId6"/>
    <p:sldId id="275" r:id="rId7"/>
    <p:sldId id="276" r:id="rId8"/>
    <p:sldId id="277" r:id="rId9"/>
    <p:sldId id="287" r:id="rId10"/>
    <p:sldId id="288" r:id="rId11"/>
    <p:sldId id="289" r:id="rId12"/>
    <p:sldId id="278" r:id="rId13"/>
    <p:sldId id="279" r:id="rId14"/>
    <p:sldId id="280" r:id="rId15"/>
    <p:sldId id="290" r:id="rId16"/>
    <p:sldId id="291" r:id="rId17"/>
    <p:sldId id="292" r:id="rId18"/>
    <p:sldId id="293" r:id="rId19"/>
    <p:sldId id="294" r:id="rId20"/>
    <p:sldId id="28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03"/>
    <p:restoredTop sz="95833"/>
  </p:normalViewPr>
  <p:slideViewPr>
    <p:cSldViewPr snapToGrid="0">
      <p:cViewPr varScale="1">
        <p:scale>
          <a:sx n="111" d="100"/>
          <a:sy n="111" d="100"/>
        </p:scale>
        <p:origin x="42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456881-857A-AC41-8A70-7DC8439133E5}" type="doc">
      <dgm:prSet loTypeId="urn:microsoft.com/office/officeart/2005/8/layout/chevron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56923-C830-BA44-B70B-7DCD5AA1B4F7}">
      <dgm:prSet phldrT="[Text]" custT="1"/>
      <dgm:spPr/>
      <dgm:t>
        <a:bodyPr/>
        <a:lstStyle/>
        <a:p>
          <a:r>
            <a:rPr lang="en-US" sz="2000" dirty="0"/>
            <a:t>1</a:t>
          </a:r>
        </a:p>
      </dgm:t>
    </dgm:pt>
    <dgm:pt modelId="{2F54C10F-BBB4-A144-916C-3A68CDA87526}" type="parTrans" cxnId="{6F5FE126-7246-0045-9544-858B67CBE0F6}">
      <dgm:prSet/>
      <dgm:spPr/>
      <dgm:t>
        <a:bodyPr/>
        <a:lstStyle/>
        <a:p>
          <a:endParaRPr lang="en-US" sz="2000"/>
        </a:p>
      </dgm:t>
    </dgm:pt>
    <dgm:pt modelId="{8B3C87FA-C2DF-6B4E-905E-29DB436FD775}" type="sibTrans" cxnId="{6F5FE126-7246-0045-9544-858B67CBE0F6}">
      <dgm:prSet/>
      <dgm:spPr/>
      <dgm:t>
        <a:bodyPr/>
        <a:lstStyle/>
        <a:p>
          <a:endParaRPr lang="en-US" sz="2000"/>
        </a:p>
      </dgm:t>
    </dgm:pt>
    <dgm:pt modelId="{60339FCE-97A1-9E4B-98D3-1399C67A1263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HSRB (IRB)</a:t>
          </a:r>
        </a:p>
      </dgm:t>
    </dgm:pt>
    <dgm:pt modelId="{E0ED42B6-3EDD-DA43-9DCF-1394FA131FE1}" type="parTrans" cxnId="{5251D243-9C3C-5B4D-ACD0-EB6BADBA7C9C}">
      <dgm:prSet/>
      <dgm:spPr/>
      <dgm:t>
        <a:bodyPr/>
        <a:lstStyle/>
        <a:p>
          <a:endParaRPr lang="en-US" sz="2000"/>
        </a:p>
      </dgm:t>
    </dgm:pt>
    <dgm:pt modelId="{37184CA6-4015-704E-964B-DDE595F9ECC1}" type="sibTrans" cxnId="{5251D243-9C3C-5B4D-ACD0-EB6BADBA7C9C}">
      <dgm:prSet/>
      <dgm:spPr/>
      <dgm:t>
        <a:bodyPr/>
        <a:lstStyle/>
        <a:p>
          <a:endParaRPr lang="en-US" sz="2000"/>
        </a:p>
      </dgm:t>
    </dgm:pt>
    <dgm:pt modelId="{B058E0DD-F7C9-9942-BEF1-8F3007641777}">
      <dgm:prSet phldrT="[Text]" custT="1"/>
      <dgm:spPr/>
      <dgm:t>
        <a:bodyPr/>
        <a:lstStyle/>
        <a:p>
          <a:r>
            <a:rPr lang="en-US" sz="2000" dirty="0"/>
            <a:t>2</a:t>
          </a:r>
        </a:p>
      </dgm:t>
    </dgm:pt>
    <dgm:pt modelId="{31C7B702-EDFF-2145-918F-3ABEB602677F}" type="parTrans" cxnId="{6B92B1AB-0168-F54B-B270-99232C843974}">
      <dgm:prSet/>
      <dgm:spPr/>
      <dgm:t>
        <a:bodyPr/>
        <a:lstStyle/>
        <a:p>
          <a:endParaRPr lang="en-US" sz="2000"/>
        </a:p>
      </dgm:t>
    </dgm:pt>
    <dgm:pt modelId="{EF052D20-003C-FA4B-8511-2DB155803191}" type="sibTrans" cxnId="{6B92B1AB-0168-F54B-B270-99232C843974}">
      <dgm:prSet/>
      <dgm:spPr/>
      <dgm:t>
        <a:bodyPr/>
        <a:lstStyle/>
        <a:p>
          <a:endParaRPr lang="en-US" sz="2000"/>
        </a:p>
      </dgm:t>
    </dgm:pt>
    <dgm:pt modelId="{D2BD6F7B-070E-EB49-9078-5768513F9487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Data collection (running a study)</a:t>
          </a:r>
        </a:p>
      </dgm:t>
    </dgm:pt>
    <dgm:pt modelId="{D8A1DC8E-AA84-354D-B4FE-6BE8C27BB7F9}" type="parTrans" cxnId="{2695E57E-66AB-BF46-AD95-506671B27E99}">
      <dgm:prSet/>
      <dgm:spPr/>
      <dgm:t>
        <a:bodyPr/>
        <a:lstStyle/>
        <a:p>
          <a:endParaRPr lang="en-US" sz="2000"/>
        </a:p>
      </dgm:t>
    </dgm:pt>
    <dgm:pt modelId="{D4DA24EE-B382-7442-A558-E2077987EF02}" type="sibTrans" cxnId="{2695E57E-66AB-BF46-AD95-506671B27E99}">
      <dgm:prSet/>
      <dgm:spPr/>
      <dgm:t>
        <a:bodyPr/>
        <a:lstStyle/>
        <a:p>
          <a:endParaRPr lang="en-US" sz="2000"/>
        </a:p>
      </dgm:t>
    </dgm:pt>
    <dgm:pt modelId="{34804709-9409-7E4C-82E7-1F828D9E30EB}">
      <dgm:prSet phldrT="[Text]" custT="1"/>
      <dgm:spPr/>
      <dgm:t>
        <a:bodyPr/>
        <a:lstStyle/>
        <a:p>
          <a:r>
            <a:rPr lang="en-US" sz="2000" dirty="0"/>
            <a:t>3</a:t>
          </a:r>
        </a:p>
      </dgm:t>
    </dgm:pt>
    <dgm:pt modelId="{BA5F9EA9-80F0-CC40-B82C-0385F261C6DF}" type="parTrans" cxnId="{66FD64F9-D4A2-2F4C-9543-740B0986EB68}">
      <dgm:prSet/>
      <dgm:spPr/>
      <dgm:t>
        <a:bodyPr/>
        <a:lstStyle/>
        <a:p>
          <a:endParaRPr lang="en-US" sz="2000"/>
        </a:p>
      </dgm:t>
    </dgm:pt>
    <dgm:pt modelId="{0AFA0D2D-ED2A-0443-889E-92585D362F2E}" type="sibTrans" cxnId="{66FD64F9-D4A2-2F4C-9543-740B0986EB68}">
      <dgm:prSet/>
      <dgm:spPr/>
      <dgm:t>
        <a:bodyPr/>
        <a:lstStyle/>
        <a:p>
          <a:endParaRPr lang="en-US" sz="2000"/>
        </a:p>
      </dgm:t>
    </dgm:pt>
    <dgm:pt modelId="{97D1A3D9-6528-0746-BF61-F7E91EB791BA}">
      <dgm:prSet phldrT="[Text]"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Data analysis</a:t>
          </a:r>
        </a:p>
      </dgm:t>
    </dgm:pt>
    <dgm:pt modelId="{877256D0-0A52-2245-9E1E-AF81F89A9312}" type="parTrans" cxnId="{7C3B76B9-DE31-1842-B9A5-CF780054AC83}">
      <dgm:prSet/>
      <dgm:spPr/>
      <dgm:t>
        <a:bodyPr/>
        <a:lstStyle/>
        <a:p>
          <a:endParaRPr lang="en-US" sz="2000"/>
        </a:p>
      </dgm:t>
    </dgm:pt>
    <dgm:pt modelId="{8C7120A8-76AF-DB47-B4E7-4A4E1AAA2D3C}" type="sibTrans" cxnId="{7C3B76B9-DE31-1842-B9A5-CF780054AC83}">
      <dgm:prSet/>
      <dgm:spPr/>
      <dgm:t>
        <a:bodyPr/>
        <a:lstStyle/>
        <a:p>
          <a:endParaRPr lang="en-US" sz="2000"/>
        </a:p>
      </dgm:t>
    </dgm:pt>
    <dgm:pt modelId="{2BE68336-53C4-1749-AA90-9C04C4747A2E}">
      <dgm:prSet custT="1"/>
      <dgm:spPr/>
      <dgm:t>
        <a:bodyPr/>
        <a:lstStyle/>
        <a:p>
          <a:r>
            <a:rPr lang="en-US" sz="2000" dirty="0"/>
            <a:t>4</a:t>
          </a:r>
        </a:p>
      </dgm:t>
    </dgm:pt>
    <dgm:pt modelId="{CDD627D7-4415-FD49-842A-529159240A2D}" type="parTrans" cxnId="{047B4A66-E83A-A944-AA56-58007B010E04}">
      <dgm:prSet/>
      <dgm:spPr/>
      <dgm:t>
        <a:bodyPr/>
        <a:lstStyle/>
        <a:p>
          <a:endParaRPr lang="en-US" sz="2000"/>
        </a:p>
      </dgm:t>
    </dgm:pt>
    <dgm:pt modelId="{D2BAB1FC-DE43-044E-BE5D-B48C9A15096F}" type="sibTrans" cxnId="{047B4A66-E83A-A944-AA56-58007B010E04}">
      <dgm:prSet/>
      <dgm:spPr/>
      <dgm:t>
        <a:bodyPr/>
        <a:lstStyle/>
        <a:p>
          <a:endParaRPr lang="en-US" sz="2000"/>
        </a:p>
      </dgm:t>
    </dgm:pt>
    <dgm:pt modelId="{B157F848-D482-4B41-94BC-660D1502CAD3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Manuscript writing / circulating</a:t>
          </a:r>
        </a:p>
      </dgm:t>
    </dgm:pt>
    <dgm:pt modelId="{CEFF91F7-F759-CD47-9584-C94EFB2D9F38}" type="parTrans" cxnId="{F13F5940-DE0C-6F43-AB2D-F32A0B259E13}">
      <dgm:prSet/>
      <dgm:spPr/>
      <dgm:t>
        <a:bodyPr/>
        <a:lstStyle/>
        <a:p>
          <a:endParaRPr lang="en-US" sz="2000"/>
        </a:p>
      </dgm:t>
    </dgm:pt>
    <dgm:pt modelId="{A577F13C-ECAC-2642-86F0-22540B63E47C}" type="sibTrans" cxnId="{F13F5940-DE0C-6F43-AB2D-F32A0B259E13}">
      <dgm:prSet/>
      <dgm:spPr/>
      <dgm:t>
        <a:bodyPr/>
        <a:lstStyle/>
        <a:p>
          <a:endParaRPr lang="en-US" sz="2000"/>
        </a:p>
      </dgm:t>
    </dgm:pt>
    <dgm:pt modelId="{990B5055-1076-9F40-8B57-41D8705CB4AD}">
      <dgm:prSet custT="1"/>
      <dgm:spPr/>
      <dgm:t>
        <a:bodyPr/>
        <a:lstStyle/>
        <a:p>
          <a:r>
            <a:rPr lang="en-US" sz="2000" dirty="0"/>
            <a:t>5</a:t>
          </a:r>
        </a:p>
      </dgm:t>
    </dgm:pt>
    <dgm:pt modelId="{3DAFBC07-F975-FC48-B502-6F73FFA34AEA}" type="parTrans" cxnId="{0E96F1C1-A32F-744E-B3A5-F777F83DCD75}">
      <dgm:prSet/>
      <dgm:spPr/>
      <dgm:t>
        <a:bodyPr/>
        <a:lstStyle/>
        <a:p>
          <a:endParaRPr lang="en-US" sz="2000"/>
        </a:p>
      </dgm:t>
    </dgm:pt>
    <dgm:pt modelId="{BA8AB7A0-4045-E942-B4E8-2FC95EDDBF01}" type="sibTrans" cxnId="{0E96F1C1-A32F-744E-B3A5-F777F83DCD75}">
      <dgm:prSet/>
      <dgm:spPr/>
      <dgm:t>
        <a:bodyPr/>
        <a:lstStyle/>
        <a:p>
          <a:endParaRPr lang="en-US" sz="2000"/>
        </a:p>
      </dgm:t>
    </dgm:pt>
    <dgm:pt modelId="{072B28FE-794B-3346-83B7-F2268407F094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Manuscript under review	</a:t>
          </a:r>
        </a:p>
      </dgm:t>
    </dgm:pt>
    <dgm:pt modelId="{0A1B0693-38D1-6646-97A8-6409CBEACDAA}" type="parTrans" cxnId="{4330E0E9-92C6-5241-ACE3-AAF262222974}">
      <dgm:prSet/>
      <dgm:spPr/>
      <dgm:t>
        <a:bodyPr/>
        <a:lstStyle/>
        <a:p>
          <a:endParaRPr lang="en-US" sz="2000"/>
        </a:p>
      </dgm:t>
    </dgm:pt>
    <dgm:pt modelId="{F8733D48-636C-814D-86BA-63A578716E52}" type="sibTrans" cxnId="{4330E0E9-92C6-5241-ACE3-AAF262222974}">
      <dgm:prSet/>
      <dgm:spPr/>
      <dgm:t>
        <a:bodyPr/>
        <a:lstStyle/>
        <a:p>
          <a:endParaRPr lang="en-US" sz="2000"/>
        </a:p>
      </dgm:t>
    </dgm:pt>
    <dgm:pt modelId="{98D972BF-3AF7-4E4A-9AE3-5CD19BFA67E3}">
      <dgm:prSet custT="1"/>
      <dgm:spPr/>
      <dgm:t>
        <a:bodyPr/>
        <a:lstStyle/>
        <a:p>
          <a:r>
            <a:rPr lang="en-US" sz="2000" dirty="0"/>
            <a:t>6</a:t>
          </a:r>
        </a:p>
      </dgm:t>
    </dgm:pt>
    <dgm:pt modelId="{03EFBAF7-423F-1D4D-B49B-8DE4DD2575A5}" type="parTrans" cxnId="{02657790-66CD-EA4C-A2D4-A2CE7FDFA16A}">
      <dgm:prSet/>
      <dgm:spPr/>
      <dgm:t>
        <a:bodyPr/>
        <a:lstStyle/>
        <a:p>
          <a:endParaRPr lang="en-US" sz="2000"/>
        </a:p>
      </dgm:t>
    </dgm:pt>
    <dgm:pt modelId="{216F2ACD-06C3-B94E-BF0C-2BF64FE288DC}" type="sibTrans" cxnId="{02657790-66CD-EA4C-A2D4-A2CE7FDFA16A}">
      <dgm:prSet/>
      <dgm:spPr/>
      <dgm:t>
        <a:bodyPr/>
        <a:lstStyle/>
        <a:p>
          <a:endParaRPr lang="en-US" sz="2000"/>
        </a:p>
      </dgm:t>
    </dgm:pt>
    <dgm:pt modelId="{D11E15A7-5497-314B-81AD-715651E6B74C}">
      <dgm:prSet custT="1"/>
      <dgm:spPr/>
      <dgm:t>
        <a:bodyPr/>
        <a:lstStyle/>
        <a:p>
          <a:r>
            <a:rPr lang="en-US" sz="20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Manuscript in press</a:t>
          </a:r>
        </a:p>
      </dgm:t>
    </dgm:pt>
    <dgm:pt modelId="{D5BC8392-E406-2148-BA1D-1CBC14111F5A}" type="parTrans" cxnId="{CDBD31D3-BE1D-594C-9C8B-7B78FFFAB56F}">
      <dgm:prSet/>
      <dgm:spPr/>
      <dgm:t>
        <a:bodyPr/>
        <a:lstStyle/>
        <a:p>
          <a:endParaRPr lang="en-US" sz="2000"/>
        </a:p>
      </dgm:t>
    </dgm:pt>
    <dgm:pt modelId="{0E41391B-436F-CC48-8F78-989A88E40E87}" type="sibTrans" cxnId="{CDBD31D3-BE1D-594C-9C8B-7B78FFFAB56F}">
      <dgm:prSet/>
      <dgm:spPr/>
      <dgm:t>
        <a:bodyPr/>
        <a:lstStyle/>
        <a:p>
          <a:endParaRPr lang="en-US" sz="2000"/>
        </a:p>
      </dgm:t>
    </dgm:pt>
    <dgm:pt modelId="{6466BB1D-6453-DD4E-AA6C-B43B82280930}" type="pres">
      <dgm:prSet presAssocID="{49456881-857A-AC41-8A70-7DC8439133E5}" presName="linearFlow" presStyleCnt="0">
        <dgm:presLayoutVars>
          <dgm:dir/>
          <dgm:animLvl val="lvl"/>
          <dgm:resizeHandles val="exact"/>
        </dgm:presLayoutVars>
      </dgm:prSet>
      <dgm:spPr/>
    </dgm:pt>
    <dgm:pt modelId="{DEF07122-F472-6B43-A816-FEB8283A7AA4}" type="pres">
      <dgm:prSet presAssocID="{0C856923-C830-BA44-B70B-7DCD5AA1B4F7}" presName="composite" presStyleCnt="0"/>
      <dgm:spPr/>
    </dgm:pt>
    <dgm:pt modelId="{3143DD96-72B5-994D-AC27-803FF5970520}" type="pres">
      <dgm:prSet presAssocID="{0C856923-C830-BA44-B70B-7DCD5AA1B4F7}" presName="parentText" presStyleLbl="alignNode1" presStyleIdx="0" presStyleCnt="6">
        <dgm:presLayoutVars>
          <dgm:chMax val="1"/>
          <dgm:bulletEnabled val="1"/>
        </dgm:presLayoutVars>
      </dgm:prSet>
      <dgm:spPr/>
    </dgm:pt>
    <dgm:pt modelId="{D9ED1E75-EF9A-3749-97AB-690B604F2201}" type="pres">
      <dgm:prSet presAssocID="{0C856923-C830-BA44-B70B-7DCD5AA1B4F7}" presName="descendantText" presStyleLbl="alignAcc1" presStyleIdx="0" presStyleCnt="6">
        <dgm:presLayoutVars>
          <dgm:bulletEnabled val="1"/>
        </dgm:presLayoutVars>
      </dgm:prSet>
      <dgm:spPr/>
    </dgm:pt>
    <dgm:pt modelId="{31A9CA3B-35CC-C347-87DC-B50FA25A9256}" type="pres">
      <dgm:prSet presAssocID="{8B3C87FA-C2DF-6B4E-905E-29DB436FD775}" presName="sp" presStyleCnt="0"/>
      <dgm:spPr/>
    </dgm:pt>
    <dgm:pt modelId="{CF74C08F-EC05-7343-AD42-B08613A2C4F5}" type="pres">
      <dgm:prSet presAssocID="{B058E0DD-F7C9-9942-BEF1-8F3007641777}" presName="composite" presStyleCnt="0"/>
      <dgm:spPr/>
    </dgm:pt>
    <dgm:pt modelId="{CE525F49-5E6C-0A41-ABD8-6F462ED08FEE}" type="pres">
      <dgm:prSet presAssocID="{B058E0DD-F7C9-9942-BEF1-8F3007641777}" presName="parentText" presStyleLbl="alignNode1" presStyleIdx="1" presStyleCnt="6">
        <dgm:presLayoutVars>
          <dgm:chMax val="1"/>
          <dgm:bulletEnabled val="1"/>
        </dgm:presLayoutVars>
      </dgm:prSet>
      <dgm:spPr/>
    </dgm:pt>
    <dgm:pt modelId="{EE8A7976-06DE-2C47-AC7D-A0A4E0264562}" type="pres">
      <dgm:prSet presAssocID="{B058E0DD-F7C9-9942-BEF1-8F3007641777}" presName="descendantText" presStyleLbl="alignAcc1" presStyleIdx="1" presStyleCnt="6">
        <dgm:presLayoutVars>
          <dgm:bulletEnabled val="1"/>
        </dgm:presLayoutVars>
      </dgm:prSet>
      <dgm:spPr/>
    </dgm:pt>
    <dgm:pt modelId="{FFAF2DF4-626A-384D-9243-1A507796FCD3}" type="pres">
      <dgm:prSet presAssocID="{EF052D20-003C-FA4B-8511-2DB155803191}" presName="sp" presStyleCnt="0"/>
      <dgm:spPr/>
    </dgm:pt>
    <dgm:pt modelId="{6416150D-E688-7746-9CBA-C7F0194B1AC8}" type="pres">
      <dgm:prSet presAssocID="{34804709-9409-7E4C-82E7-1F828D9E30EB}" presName="composite" presStyleCnt="0"/>
      <dgm:spPr/>
    </dgm:pt>
    <dgm:pt modelId="{BFD7944D-D188-7140-93C7-18D2E895EC5D}" type="pres">
      <dgm:prSet presAssocID="{34804709-9409-7E4C-82E7-1F828D9E30EB}" presName="parentText" presStyleLbl="alignNode1" presStyleIdx="2" presStyleCnt="6">
        <dgm:presLayoutVars>
          <dgm:chMax val="1"/>
          <dgm:bulletEnabled val="1"/>
        </dgm:presLayoutVars>
      </dgm:prSet>
      <dgm:spPr/>
    </dgm:pt>
    <dgm:pt modelId="{C50E5980-34E9-F449-B9F5-F21F4608AE21}" type="pres">
      <dgm:prSet presAssocID="{34804709-9409-7E4C-82E7-1F828D9E30EB}" presName="descendantText" presStyleLbl="alignAcc1" presStyleIdx="2" presStyleCnt="6">
        <dgm:presLayoutVars>
          <dgm:bulletEnabled val="1"/>
        </dgm:presLayoutVars>
      </dgm:prSet>
      <dgm:spPr/>
    </dgm:pt>
    <dgm:pt modelId="{D7F85CFF-C471-E34B-98AF-CE338728804E}" type="pres">
      <dgm:prSet presAssocID="{0AFA0D2D-ED2A-0443-889E-92585D362F2E}" presName="sp" presStyleCnt="0"/>
      <dgm:spPr/>
    </dgm:pt>
    <dgm:pt modelId="{DD1A5000-86EE-D545-8F9D-84A398E173CA}" type="pres">
      <dgm:prSet presAssocID="{2BE68336-53C4-1749-AA90-9C04C4747A2E}" presName="composite" presStyleCnt="0"/>
      <dgm:spPr/>
    </dgm:pt>
    <dgm:pt modelId="{62EE3C9B-64C7-7846-BC4A-35152363A2C8}" type="pres">
      <dgm:prSet presAssocID="{2BE68336-53C4-1749-AA90-9C04C4747A2E}" presName="parentText" presStyleLbl="alignNode1" presStyleIdx="3" presStyleCnt="6">
        <dgm:presLayoutVars>
          <dgm:chMax val="1"/>
          <dgm:bulletEnabled val="1"/>
        </dgm:presLayoutVars>
      </dgm:prSet>
      <dgm:spPr/>
    </dgm:pt>
    <dgm:pt modelId="{0B86F9CD-B060-EC45-A154-3822976A866C}" type="pres">
      <dgm:prSet presAssocID="{2BE68336-53C4-1749-AA90-9C04C4747A2E}" presName="descendantText" presStyleLbl="alignAcc1" presStyleIdx="3" presStyleCnt="6">
        <dgm:presLayoutVars>
          <dgm:bulletEnabled val="1"/>
        </dgm:presLayoutVars>
      </dgm:prSet>
      <dgm:spPr/>
    </dgm:pt>
    <dgm:pt modelId="{18A0EA2A-3F15-2D43-8DBE-20874343408C}" type="pres">
      <dgm:prSet presAssocID="{D2BAB1FC-DE43-044E-BE5D-B48C9A15096F}" presName="sp" presStyleCnt="0"/>
      <dgm:spPr/>
    </dgm:pt>
    <dgm:pt modelId="{9892932F-5874-C447-BE09-AEB449A3E376}" type="pres">
      <dgm:prSet presAssocID="{990B5055-1076-9F40-8B57-41D8705CB4AD}" presName="composite" presStyleCnt="0"/>
      <dgm:spPr/>
    </dgm:pt>
    <dgm:pt modelId="{13A6CA8B-3105-3F41-92A1-0ED8CD5214AC}" type="pres">
      <dgm:prSet presAssocID="{990B5055-1076-9F40-8B57-41D8705CB4AD}" presName="parentText" presStyleLbl="alignNode1" presStyleIdx="4" presStyleCnt="6">
        <dgm:presLayoutVars>
          <dgm:chMax val="1"/>
          <dgm:bulletEnabled val="1"/>
        </dgm:presLayoutVars>
      </dgm:prSet>
      <dgm:spPr/>
    </dgm:pt>
    <dgm:pt modelId="{7E13F669-7061-8E45-BD7D-125917DB4EFB}" type="pres">
      <dgm:prSet presAssocID="{990B5055-1076-9F40-8B57-41D8705CB4AD}" presName="descendantText" presStyleLbl="alignAcc1" presStyleIdx="4" presStyleCnt="6">
        <dgm:presLayoutVars>
          <dgm:bulletEnabled val="1"/>
        </dgm:presLayoutVars>
      </dgm:prSet>
      <dgm:spPr/>
    </dgm:pt>
    <dgm:pt modelId="{E1914A98-6356-6C4E-B309-A5281C5E7F32}" type="pres">
      <dgm:prSet presAssocID="{BA8AB7A0-4045-E942-B4E8-2FC95EDDBF01}" presName="sp" presStyleCnt="0"/>
      <dgm:spPr/>
    </dgm:pt>
    <dgm:pt modelId="{9716AB71-31DA-E145-9604-E52CC4FD7A76}" type="pres">
      <dgm:prSet presAssocID="{98D972BF-3AF7-4E4A-9AE3-5CD19BFA67E3}" presName="composite" presStyleCnt="0"/>
      <dgm:spPr/>
    </dgm:pt>
    <dgm:pt modelId="{8646FDB4-F01C-194A-9B65-4F2F284FABF6}" type="pres">
      <dgm:prSet presAssocID="{98D972BF-3AF7-4E4A-9AE3-5CD19BFA67E3}" presName="parentText" presStyleLbl="alignNode1" presStyleIdx="5" presStyleCnt="6">
        <dgm:presLayoutVars>
          <dgm:chMax val="1"/>
          <dgm:bulletEnabled val="1"/>
        </dgm:presLayoutVars>
      </dgm:prSet>
      <dgm:spPr/>
    </dgm:pt>
    <dgm:pt modelId="{4C84A781-E4F9-B149-95D6-FFB29D69E64C}" type="pres">
      <dgm:prSet presAssocID="{98D972BF-3AF7-4E4A-9AE3-5CD19BFA67E3}" presName="descendantText" presStyleLbl="alignAcc1" presStyleIdx="5" presStyleCnt="6">
        <dgm:presLayoutVars>
          <dgm:bulletEnabled val="1"/>
        </dgm:presLayoutVars>
      </dgm:prSet>
      <dgm:spPr/>
    </dgm:pt>
  </dgm:ptLst>
  <dgm:cxnLst>
    <dgm:cxn modelId="{F4D5DA14-1AD8-E446-A5E1-4D3D0BB33FA1}" type="presOf" srcId="{98D972BF-3AF7-4E4A-9AE3-5CD19BFA67E3}" destId="{8646FDB4-F01C-194A-9B65-4F2F284FABF6}" srcOrd="0" destOrd="0" presId="urn:microsoft.com/office/officeart/2005/8/layout/chevron2"/>
    <dgm:cxn modelId="{6F5FE126-7246-0045-9544-858B67CBE0F6}" srcId="{49456881-857A-AC41-8A70-7DC8439133E5}" destId="{0C856923-C830-BA44-B70B-7DCD5AA1B4F7}" srcOrd="0" destOrd="0" parTransId="{2F54C10F-BBB4-A144-916C-3A68CDA87526}" sibTransId="{8B3C87FA-C2DF-6B4E-905E-29DB436FD775}"/>
    <dgm:cxn modelId="{35945830-9561-2047-908A-99933554483D}" type="presOf" srcId="{B058E0DD-F7C9-9942-BEF1-8F3007641777}" destId="{CE525F49-5E6C-0A41-ABD8-6F462ED08FEE}" srcOrd="0" destOrd="0" presId="urn:microsoft.com/office/officeart/2005/8/layout/chevron2"/>
    <dgm:cxn modelId="{B1D66A37-E6CB-434B-998B-7C05944576B4}" type="presOf" srcId="{D2BD6F7B-070E-EB49-9078-5768513F9487}" destId="{EE8A7976-06DE-2C47-AC7D-A0A4E0264562}" srcOrd="0" destOrd="0" presId="urn:microsoft.com/office/officeart/2005/8/layout/chevron2"/>
    <dgm:cxn modelId="{3327F13A-6037-9042-9C0C-DF134F24D954}" type="presOf" srcId="{0C856923-C830-BA44-B70B-7DCD5AA1B4F7}" destId="{3143DD96-72B5-994D-AC27-803FF5970520}" srcOrd="0" destOrd="0" presId="urn:microsoft.com/office/officeart/2005/8/layout/chevron2"/>
    <dgm:cxn modelId="{F13F5940-DE0C-6F43-AB2D-F32A0B259E13}" srcId="{2BE68336-53C4-1749-AA90-9C04C4747A2E}" destId="{B157F848-D482-4B41-94BC-660D1502CAD3}" srcOrd="0" destOrd="0" parTransId="{CEFF91F7-F759-CD47-9584-C94EFB2D9F38}" sibTransId="{A577F13C-ECAC-2642-86F0-22540B63E47C}"/>
    <dgm:cxn modelId="{5251D243-9C3C-5B4D-ACD0-EB6BADBA7C9C}" srcId="{0C856923-C830-BA44-B70B-7DCD5AA1B4F7}" destId="{60339FCE-97A1-9E4B-98D3-1399C67A1263}" srcOrd="0" destOrd="0" parTransId="{E0ED42B6-3EDD-DA43-9DCF-1394FA131FE1}" sibTransId="{37184CA6-4015-704E-964B-DDE595F9ECC1}"/>
    <dgm:cxn modelId="{A6BC164D-7C59-3F41-AB2F-72452E85737C}" type="presOf" srcId="{97D1A3D9-6528-0746-BF61-F7E91EB791BA}" destId="{C50E5980-34E9-F449-B9F5-F21F4608AE21}" srcOrd="0" destOrd="0" presId="urn:microsoft.com/office/officeart/2005/8/layout/chevron2"/>
    <dgm:cxn modelId="{0E58A454-109D-4B4D-8E61-9AA53D0E819E}" type="presOf" srcId="{B157F848-D482-4B41-94BC-660D1502CAD3}" destId="{0B86F9CD-B060-EC45-A154-3822976A866C}" srcOrd="0" destOrd="0" presId="urn:microsoft.com/office/officeart/2005/8/layout/chevron2"/>
    <dgm:cxn modelId="{5F762A57-AB60-DE49-8117-AAE9B1B6653D}" type="presOf" srcId="{49456881-857A-AC41-8A70-7DC8439133E5}" destId="{6466BB1D-6453-DD4E-AA6C-B43B82280930}" srcOrd="0" destOrd="0" presId="urn:microsoft.com/office/officeart/2005/8/layout/chevron2"/>
    <dgm:cxn modelId="{5E2E2C62-F4EF-E44D-8CA3-5050C3C895CD}" type="presOf" srcId="{D11E15A7-5497-314B-81AD-715651E6B74C}" destId="{4C84A781-E4F9-B149-95D6-FFB29D69E64C}" srcOrd="0" destOrd="0" presId="urn:microsoft.com/office/officeart/2005/8/layout/chevron2"/>
    <dgm:cxn modelId="{047B4A66-E83A-A944-AA56-58007B010E04}" srcId="{49456881-857A-AC41-8A70-7DC8439133E5}" destId="{2BE68336-53C4-1749-AA90-9C04C4747A2E}" srcOrd="3" destOrd="0" parTransId="{CDD627D7-4415-FD49-842A-529159240A2D}" sibTransId="{D2BAB1FC-DE43-044E-BE5D-B48C9A15096F}"/>
    <dgm:cxn modelId="{3252A07E-F86E-1543-954B-D44CF96A3567}" type="presOf" srcId="{2BE68336-53C4-1749-AA90-9C04C4747A2E}" destId="{62EE3C9B-64C7-7846-BC4A-35152363A2C8}" srcOrd="0" destOrd="0" presId="urn:microsoft.com/office/officeart/2005/8/layout/chevron2"/>
    <dgm:cxn modelId="{EC8ABF7E-1662-E544-90F9-5A21985E19FC}" type="presOf" srcId="{990B5055-1076-9F40-8B57-41D8705CB4AD}" destId="{13A6CA8B-3105-3F41-92A1-0ED8CD5214AC}" srcOrd="0" destOrd="0" presId="urn:microsoft.com/office/officeart/2005/8/layout/chevron2"/>
    <dgm:cxn modelId="{2695E57E-66AB-BF46-AD95-506671B27E99}" srcId="{B058E0DD-F7C9-9942-BEF1-8F3007641777}" destId="{D2BD6F7B-070E-EB49-9078-5768513F9487}" srcOrd="0" destOrd="0" parTransId="{D8A1DC8E-AA84-354D-B4FE-6BE8C27BB7F9}" sibTransId="{D4DA24EE-B382-7442-A558-E2077987EF02}"/>
    <dgm:cxn modelId="{36F45081-C108-B54D-840E-8BB09BCE3995}" type="presOf" srcId="{60339FCE-97A1-9E4B-98D3-1399C67A1263}" destId="{D9ED1E75-EF9A-3749-97AB-690B604F2201}" srcOrd="0" destOrd="0" presId="urn:microsoft.com/office/officeart/2005/8/layout/chevron2"/>
    <dgm:cxn modelId="{02657790-66CD-EA4C-A2D4-A2CE7FDFA16A}" srcId="{49456881-857A-AC41-8A70-7DC8439133E5}" destId="{98D972BF-3AF7-4E4A-9AE3-5CD19BFA67E3}" srcOrd="5" destOrd="0" parTransId="{03EFBAF7-423F-1D4D-B49B-8DE4DD2575A5}" sibTransId="{216F2ACD-06C3-B94E-BF0C-2BF64FE288DC}"/>
    <dgm:cxn modelId="{6ADB9AA3-323C-5F4C-85B3-089B67760101}" type="presOf" srcId="{34804709-9409-7E4C-82E7-1F828D9E30EB}" destId="{BFD7944D-D188-7140-93C7-18D2E895EC5D}" srcOrd="0" destOrd="0" presId="urn:microsoft.com/office/officeart/2005/8/layout/chevron2"/>
    <dgm:cxn modelId="{6B92B1AB-0168-F54B-B270-99232C843974}" srcId="{49456881-857A-AC41-8A70-7DC8439133E5}" destId="{B058E0DD-F7C9-9942-BEF1-8F3007641777}" srcOrd="1" destOrd="0" parTransId="{31C7B702-EDFF-2145-918F-3ABEB602677F}" sibTransId="{EF052D20-003C-FA4B-8511-2DB155803191}"/>
    <dgm:cxn modelId="{7C3B76B9-DE31-1842-B9A5-CF780054AC83}" srcId="{34804709-9409-7E4C-82E7-1F828D9E30EB}" destId="{97D1A3D9-6528-0746-BF61-F7E91EB791BA}" srcOrd="0" destOrd="0" parTransId="{877256D0-0A52-2245-9E1E-AF81F89A9312}" sibTransId="{8C7120A8-76AF-DB47-B4E7-4A4E1AAA2D3C}"/>
    <dgm:cxn modelId="{0E96F1C1-A32F-744E-B3A5-F777F83DCD75}" srcId="{49456881-857A-AC41-8A70-7DC8439133E5}" destId="{990B5055-1076-9F40-8B57-41D8705CB4AD}" srcOrd="4" destOrd="0" parTransId="{3DAFBC07-F975-FC48-B502-6F73FFA34AEA}" sibTransId="{BA8AB7A0-4045-E942-B4E8-2FC95EDDBF01}"/>
    <dgm:cxn modelId="{CDBD31D3-BE1D-594C-9C8B-7B78FFFAB56F}" srcId="{98D972BF-3AF7-4E4A-9AE3-5CD19BFA67E3}" destId="{D11E15A7-5497-314B-81AD-715651E6B74C}" srcOrd="0" destOrd="0" parTransId="{D5BC8392-E406-2148-BA1D-1CBC14111F5A}" sibTransId="{0E41391B-436F-CC48-8F78-989A88E40E87}"/>
    <dgm:cxn modelId="{D11E1BE1-F793-DB4E-AF40-81FAB400F758}" type="presOf" srcId="{072B28FE-794B-3346-83B7-F2268407F094}" destId="{7E13F669-7061-8E45-BD7D-125917DB4EFB}" srcOrd="0" destOrd="0" presId="urn:microsoft.com/office/officeart/2005/8/layout/chevron2"/>
    <dgm:cxn modelId="{4330E0E9-92C6-5241-ACE3-AAF262222974}" srcId="{990B5055-1076-9F40-8B57-41D8705CB4AD}" destId="{072B28FE-794B-3346-83B7-F2268407F094}" srcOrd="0" destOrd="0" parTransId="{0A1B0693-38D1-6646-97A8-6409CBEACDAA}" sibTransId="{F8733D48-636C-814D-86BA-63A578716E52}"/>
    <dgm:cxn modelId="{66FD64F9-D4A2-2F4C-9543-740B0986EB68}" srcId="{49456881-857A-AC41-8A70-7DC8439133E5}" destId="{34804709-9409-7E4C-82E7-1F828D9E30EB}" srcOrd="2" destOrd="0" parTransId="{BA5F9EA9-80F0-CC40-B82C-0385F261C6DF}" sibTransId="{0AFA0D2D-ED2A-0443-889E-92585D362F2E}"/>
    <dgm:cxn modelId="{1A89156F-5E1B-224E-96EC-46F65E105F08}" type="presParOf" srcId="{6466BB1D-6453-DD4E-AA6C-B43B82280930}" destId="{DEF07122-F472-6B43-A816-FEB8283A7AA4}" srcOrd="0" destOrd="0" presId="urn:microsoft.com/office/officeart/2005/8/layout/chevron2"/>
    <dgm:cxn modelId="{66178898-F5F4-9744-836E-C9CC0C33E0D0}" type="presParOf" srcId="{DEF07122-F472-6B43-A816-FEB8283A7AA4}" destId="{3143DD96-72B5-994D-AC27-803FF5970520}" srcOrd="0" destOrd="0" presId="urn:microsoft.com/office/officeart/2005/8/layout/chevron2"/>
    <dgm:cxn modelId="{60DB48DE-80B4-2042-B3B8-F5E8E3B28BC2}" type="presParOf" srcId="{DEF07122-F472-6B43-A816-FEB8283A7AA4}" destId="{D9ED1E75-EF9A-3749-97AB-690B604F2201}" srcOrd="1" destOrd="0" presId="urn:microsoft.com/office/officeart/2005/8/layout/chevron2"/>
    <dgm:cxn modelId="{CFBE96D1-9E2E-F54F-958D-F53E95CF5E1A}" type="presParOf" srcId="{6466BB1D-6453-DD4E-AA6C-B43B82280930}" destId="{31A9CA3B-35CC-C347-87DC-B50FA25A9256}" srcOrd="1" destOrd="0" presId="urn:microsoft.com/office/officeart/2005/8/layout/chevron2"/>
    <dgm:cxn modelId="{827290C4-439B-B141-8FEA-756877E7A5AB}" type="presParOf" srcId="{6466BB1D-6453-DD4E-AA6C-B43B82280930}" destId="{CF74C08F-EC05-7343-AD42-B08613A2C4F5}" srcOrd="2" destOrd="0" presId="urn:microsoft.com/office/officeart/2005/8/layout/chevron2"/>
    <dgm:cxn modelId="{E8CD6C89-98A4-1D48-A28C-F9697E508FB2}" type="presParOf" srcId="{CF74C08F-EC05-7343-AD42-B08613A2C4F5}" destId="{CE525F49-5E6C-0A41-ABD8-6F462ED08FEE}" srcOrd="0" destOrd="0" presId="urn:microsoft.com/office/officeart/2005/8/layout/chevron2"/>
    <dgm:cxn modelId="{065E05A7-CC82-2B48-AB2B-37B7A60A8F09}" type="presParOf" srcId="{CF74C08F-EC05-7343-AD42-B08613A2C4F5}" destId="{EE8A7976-06DE-2C47-AC7D-A0A4E0264562}" srcOrd="1" destOrd="0" presId="urn:microsoft.com/office/officeart/2005/8/layout/chevron2"/>
    <dgm:cxn modelId="{F5D1B789-CAA9-1040-ACFA-D5BE72CF24C4}" type="presParOf" srcId="{6466BB1D-6453-DD4E-AA6C-B43B82280930}" destId="{FFAF2DF4-626A-384D-9243-1A507796FCD3}" srcOrd="3" destOrd="0" presId="urn:microsoft.com/office/officeart/2005/8/layout/chevron2"/>
    <dgm:cxn modelId="{7D95E41C-880B-FD41-88BF-17149402FD62}" type="presParOf" srcId="{6466BB1D-6453-DD4E-AA6C-B43B82280930}" destId="{6416150D-E688-7746-9CBA-C7F0194B1AC8}" srcOrd="4" destOrd="0" presId="urn:microsoft.com/office/officeart/2005/8/layout/chevron2"/>
    <dgm:cxn modelId="{664A4641-12D2-254B-A7C9-394DB7E413C9}" type="presParOf" srcId="{6416150D-E688-7746-9CBA-C7F0194B1AC8}" destId="{BFD7944D-D188-7140-93C7-18D2E895EC5D}" srcOrd="0" destOrd="0" presId="urn:microsoft.com/office/officeart/2005/8/layout/chevron2"/>
    <dgm:cxn modelId="{5229AAAC-3A83-7C47-9DEB-F155C372EF3B}" type="presParOf" srcId="{6416150D-E688-7746-9CBA-C7F0194B1AC8}" destId="{C50E5980-34E9-F449-B9F5-F21F4608AE21}" srcOrd="1" destOrd="0" presId="urn:microsoft.com/office/officeart/2005/8/layout/chevron2"/>
    <dgm:cxn modelId="{4784A2BA-3BC5-BE48-B64C-7EA3C3B75F17}" type="presParOf" srcId="{6466BB1D-6453-DD4E-AA6C-B43B82280930}" destId="{D7F85CFF-C471-E34B-98AF-CE338728804E}" srcOrd="5" destOrd="0" presId="urn:microsoft.com/office/officeart/2005/8/layout/chevron2"/>
    <dgm:cxn modelId="{02296E52-5EB4-7C4F-8F37-59445203DD4A}" type="presParOf" srcId="{6466BB1D-6453-DD4E-AA6C-B43B82280930}" destId="{DD1A5000-86EE-D545-8F9D-84A398E173CA}" srcOrd="6" destOrd="0" presId="urn:microsoft.com/office/officeart/2005/8/layout/chevron2"/>
    <dgm:cxn modelId="{3F66CD87-26FA-A647-AEA3-98699363E5A4}" type="presParOf" srcId="{DD1A5000-86EE-D545-8F9D-84A398E173CA}" destId="{62EE3C9B-64C7-7846-BC4A-35152363A2C8}" srcOrd="0" destOrd="0" presId="urn:microsoft.com/office/officeart/2005/8/layout/chevron2"/>
    <dgm:cxn modelId="{5E870672-1111-8F4C-A2EC-51AB88A311BC}" type="presParOf" srcId="{DD1A5000-86EE-D545-8F9D-84A398E173CA}" destId="{0B86F9CD-B060-EC45-A154-3822976A866C}" srcOrd="1" destOrd="0" presId="urn:microsoft.com/office/officeart/2005/8/layout/chevron2"/>
    <dgm:cxn modelId="{F3A36385-6810-DD48-81FD-AB76B13219F1}" type="presParOf" srcId="{6466BB1D-6453-DD4E-AA6C-B43B82280930}" destId="{18A0EA2A-3F15-2D43-8DBE-20874343408C}" srcOrd="7" destOrd="0" presId="urn:microsoft.com/office/officeart/2005/8/layout/chevron2"/>
    <dgm:cxn modelId="{919D7C27-9FEE-8F44-ABF1-6AD987B54A50}" type="presParOf" srcId="{6466BB1D-6453-DD4E-AA6C-B43B82280930}" destId="{9892932F-5874-C447-BE09-AEB449A3E376}" srcOrd="8" destOrd="0" presId="urn:microsoft.com/office/officeart/2005/8/layout/chevron2"/>
    <dgm:cxn modelId="{CC4EE5F9-5F3A-4A40-8531-F72620663D95}" type="presParOf" srcId="{9892932F-5874-C447-BE09-AEB449A3E376}" destId="{13A6CA8B-3105-3F41-92A1-0ED8CD5214AC}" srcOrd="0" destOrd="0" presId="urn:microsoft.com/office/officeart/2005/8/layout/chevron2"/>
    <dgm:cxn modelId="{BC542215-EC1F-694E-9F96-3B940AD563FE}" type="presParOf" srcId="{9892932F-5874-C447-BE09-AEB449A3E376}" destId="{7E13F669-7061-8E45-BD7D-125917DB4EFB}" srcOrd="1" destOrd="0" presId="urn:microsoft.com/office/officeart/2005/8/layout/chevron2"/>
    <dgm:cxn modelId="{57191197-EDAF-EE4A-B92C-645DDC26857F}" type="presParOf" srcId="{6466BB1D-6453-DD4E-AA6C-B43B82280930}" destId="{E1914A98-6356-6C4E-B309-A5281C5E7F32}" srcOrd="9" destOrd="0" presId="urn:microsoft.com/office/officeart/2005/8/layout/chevron2"/>
    <dgm:cxn modelId="{0178E7C2-DB0D-FC4A-82AD-46FA3690FD36}" type="presParOf" srcId="{6466BB1D-6453-DD4E-AA6C-B43B82280930}" destId="{9716AB71-31DA-E145-9604-E52CC4FD7A76}" srcOrd="10" destOrd="0" presId="urn:microsoft.com/office/officeart/2005/8/layout/chevron2"/>
    <dgm:cxn modelId="{02EA06ED-30F0-E345-A3A2-E6D8572A6397}" type="presParOf" srcId="{9716AB71-31DA-E145-9604-E52CC4FD7A76}" destId="{8646FDB4-F01C-194A-9B65-4F2F284FABF6}" srcOrd="0" destOrd="0" presId="urn:microsoft.com/office/officeart/2005/8/layout/chevron2"/>
    <dgm:cxn modelId="{E8436063-2AF2-AA48-80CC-3DE1F3EC6EBA}" type="presParOf" srcId="{9716AB71-31DA-E145-9604-E52CC4FD7A76}" destId="{4C84A781-E4F9-B149-95D6-FFB29D69E64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43DD96-72B5-994D-AC27-803FF5970520}">
      <dsp:nvSpPr>
        <dsp:cNvPr id="0" name=""/>
        <dsp:cNvSpPr/>
      </dsp:nvSpPr>
      <dsp:spPr>
        <a:xfrm rot="5400000">
          <a:off x="-123179" y="128094"/>
          <a:ext cx="821195" cy="57483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1</a:t>
          </a:r>
        </a:p>
      </dsp:txBody>
      <dsp:txXfrm rot="-5400000">
        <a:off x="1" y="292332"/>
        <a:ext cx="574836" cy="246359"/>
      </dsp:txXfrm>
    </dsp:sp>
    <dsp:sp modelId="{D9ED1E75-EF9A-3749-97AB-690B604F2201}">
      <dsp:nvSpPr>
        <dsp:cNvPr id="0" name=""/>
        <dsp:cNvSpPr/>
      </dsp:nvSpPr>
      <dsp:spPr>
        <a:xfrm rot="5400000">
          <a:off x="4478089" y="-3898337"/>
          <a:ext cx="534057" cy="83405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HSRB (IRB)</a:t>
          </a:r>
        </a:p>
      </dsp:txBody>
      <dsp:txXfrm rot="-5400000">
        <a:off x="574837" y="30986"/>
        <a:ext cx="8314492" cy="481915"/>
      </dsp:txXfrm>
    </dsp:sp>
    <dsp:sp modelId="{CE525F49-5E6C-0A41-ABD8-6F462ED08FEE}">
      <dsp:nvSpPr>
        <dsp:cNvPr id="0" name=""/>
        <dsp:cNvSpPr/>
      </dsp:nvSpPr>
      <dsp:spPr>
        <a:xfrm rot="5400000">
          <a:off x="-123179" y="850254"/>
          <a:ext cx="821195" cy="57483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2</a:t>
          </a:r>
        </a:p>
      </dsp:txBody>
      <dsp:txXfrm rot="-5400000">
        <a:off x="1" y="1014492"/>
        <a:ext cx="574836" cy="246359"/>
      </dsp:txXfrm>
    </dsp:sp>
    <dsp:sp modelId="{EE8A7976-06DE-2C47-AC7D-A0A4E0264562}">
      <dsp:nvSpPr>
        <dsp:cNvPr id="0" name=""/>
        <dsp:cNvSpPr/>
      </dsp:nvSpPr>
      <dsp:spPr>
        <a:xfrm rot="5400000">
          <a:off x="4478229" y="-3176318"/>
          <a:ext cx="533776" cy="83405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Data collection (running a study)</a:t>
          </a:r>
        </a:p>
      </dsp:txBody>
      <dsp:txXfrm rot="-5400000">
        <a:off x="574836" y="753132"/>
        <a:ext cx="8314506" cy="481662"/>
      </dsp:txXfrm>
    </dsp:sp>
    <dsp:sp modelId="{BFD7944D-D188-7140-93C7-18D2E895EC5D}">
      <dsp:nvSpPr>
        <dsp:cNvPr id="0" name=""/>
        <dsp:cNvSpPr/>
      </dsp:nvSpPr>
      <dsp:spPr>
        <a:xfrm rot="5400000">
          <a:off x="-123179" y="1572414"/>
          <a:ext cx="821195" cy="57483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3</a:t>
          </a:r>
        </a:p>
      </dsp:txBody>
      <dsp:txXfrm rot="-5400000">
        <a:off x="1" y="1736652"/>
        <a:ext cx="574836" cy="246359"/>
      </dsp:txXfrm>
    </dsp:sp>
    <dsp:sp modelId="{C50E5980-34E9-F449-B9F5-F21F4608AE21}">
      <dsp:nvSpPr>
        <dsp:cNvPr id="0" name=""/>
        <dsp:cNvSpPr/>
      </dsp:nvSpPr>
      <dsp:spPr>
        <a:xfrm rot="5400000">
          <a:off x="4478229" y="-2454158"/>
          <a:ext cx="533776" cy="83405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Data analysis</a:t>
          </a:r>
        </a:p>
      </dsp:txBody>
      <dsp:txXfrm rot="-5400000">
        <a:off x="574836" y="1475292"/>
        <a:ext cx="8314506" cy="481662"/>
      </dsp:txXfrm>
    </dsp:sp>
    <dsp:sp modelId="{62EE3C9B-64C7-7846-BC4A-35152363A2C8}">
      <dsp:nvSpPr>
        <dsp:cNvPr id="0" name=""/>
        <dsp:cNvSpPr/>
      </dsp:nvSpPr>
      <dsp:spPr>
        <a:xfrm rot="5400000">
          <a:off x="-123179" y="2294574"/>
          <a:ext cx="821195" cy="57483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4</a:t>
          </a:r>
        </a:p>
      </dsp:txBody>
      <dsp:txXfrm rot="-5400000">
        <a:off x="1" y="2458812"/>
        <a:ext cx="574836" cy="246359"/>
      </dsp:txXfrm>
    </dsp:sp>
    <dsp:sp modelId="{0B86F9CD-B060-EC45-A154-3822976A866C}">
      <dsp:nvSpPr>
        <dsp:cNvPr id="0" name=""/>
        <dsp:cNvSpPr/>
      </dsp:nvSpPr>
      <dsp:spPr>
        <a:xfrm rot="5400000">
          <a:off x="4478229" y="-1731998"/>
          <a:ext cx="533776" cy="83405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Manuscript writing / circulating</a:t>
          </a:r>
        </a:p>
      </dsp:txBody>
      <dsp:txXfrm rot="-5400000">
        <a:off x="574836" y="2197452"/>
        <a:ext cx="8314506" cy="481662"/>
      </dsp:txXfrm>
    </dsp:sp>
    <dsp:sp modelId="{13A6CA8B-3105-3F41-92A1-0ED8CD5214AC}">
      <dsp:nvSpPr>
        <dsp:cNvPr id="0" name=""/>
        <dsp:cNvSpPr/>
      </dsp:nvSpPr>
      <dsp:spPr>
        <a:xfrm rot="5400000">
          <a:off x="-123179" y="3016733"/>
          <a:ext cx="821195" cy="57483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5</a:t>
          </a:r>
        </a:p>
      </dsp:txBody>
      <dsp:txXfrm rot="-5400000">
        <a:off x="1" y="3180971"/>
        <a:ext cx="574836" cy="246359"/>
      </dsp:txXfrm>
    </dsp:sp>
    <dsp:sp modelId="{7E13F669-7061-8E45-BD7D-125917DB4EFB}">
      <dsp:nvSpPr>
        <dsp:cNvPr id="0" name=""/>
        <dsp:cNvSpPr/>
      </dsp:nvSpPr>
      <dsp:spPr>
        <a:xfrm rot="5400000">
          <a:off x="4478229" y="-1009838"/>
          <a:ext cx="533776" cy="83405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Manuscript under review	</a:t>
          </a:r>
        </a:p>
      </dsp:txBody>
      <dsp:txXfrm rot="-5400000">
        <a:off x="574836" y="2919612"/>
        <a:ext cx="8314506" cy="481662"/>
      </dsp:txXfrm>
    </dsp:sp>
    <dsp:sp modelId="{8646FDB4-F01C-194A-9B65-4F2F284FABF6}">
      <dsp:nvSpPr>
        <dsp:cNvPr id="0" name=""/>
        <dsp:cNvSpPr/>
      </dsp:nvSpPr>
      <dsp:spPr>
        <a:xfrm rot="5400000">
          <a:off x="-123179" y="3738893"/>
          <a:ext cx="821195" cy="574836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6</a:t>
          </a:r>
        </a:p>
      </dsp:txBody>
      <dsp:txXfrm rot="-5400000">
        <a:off x="1" y="3903131"/>
        <a:ext cx="574836" cy="246359"/>
      </dsp:txXfrm>
    </dsp:sp>
    <dsp:sp modelId="{4C84A781-E4F9-B149-95D6-FFB29D69E64C}">
      <dsp:nvSpPr>
        <dsp:cNvPr id="0" name=""/>
        <dsp:cNvSpPr/>
      </dsp:nvSpPr>
      <dsp:spPr>
        <a:xfrm rot="5400000">
          <a:off x="4478229" y="-287678"/>
          <a:ext cx="533776" cy="83405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Arial" panose="020B0604020202020204" pitchFamily="34" charset="0"/>
              <a:ea typeface="Arial Narrow" charset="0"/>
              <a:cs typeface="Arial" panose="020B0604020202020204" pitchFamily="34" charset="0"/>
            </a:rPr>
            <a:t>Manuscript in press</a:t>
          </a:r>
        </a:p>
      </dsp:txBody>
      <dsp:txXfrm rot="-5400000">
        <a:off x="574836" y="3641772"/>
        <a:ext cx="8314506" cy="481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04DA2-394D-0941-961B-D4A9AD337AB0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7B08A-C927-694C-A6F5-082FFCD28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39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575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250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92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988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6582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636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509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A2B373-B806-C648-B95C-CB671675ACF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49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757B2-FB74-0DAC-CC96-2B1542A94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6333C-5CC1-6791-3539-FDBB4D54E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C14140-009E-44A5-1964-872B58BB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2A78B-11C4-E652-C6EC-8E27CC303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A79F9-E4C0-FEA1-E5A4-6EDE1B91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493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9C9A7-E316-4A75-CABA-CA371F951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B77BE4-ABB1-6040-2734-E3F3555E02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C17F5E-1483-2731-F05E-37EECDE77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301A7-FAB8-E8BF-C548-535FAB044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E5C035-65F2-B0CE-84D5-1AFF08444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12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DA0DD4-0E69-B654-4F21-05FAC06284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D2DCD-0F15-1E83-7B0E-3D5B034A7F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9AA0D-DAFE-32E8-A02E-4B31AD22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02690-ED26-119F-CA51-134AC1FE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71D03-F7D0-8AF8-AF84-CF7BAFB00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57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4746E-8E0E-284F-5928-71526F3A9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6C0F-342B-6791-DD8F-9A6F73CA3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28522B-10EF-333E-28EF-E4EF54735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E594F2-ED91-E093-45AA-DB8A1727F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7D582-72E3-7BD5-E0E1-4DC701B62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74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D9EC0-1597-ECE3-7623-EE8F45D5E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FD0338-0738-6D04-3D7C-635A807A58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E2808-606F-F84C-A0D9-0260019F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C6E46-D024-535B-C4E9-7D23D41BB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AEF4B-B40A-22E5-1C16-6CB17C77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43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97553-3DDE-FF4E-28D3-75EE4FBD1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D1F02-C47D-5DB1-5C86-8727B18C33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9E792B-2BD0-3F0B-E41C-E68155EF3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14BFEE-0A0C-7AB1-FA19-300FD5D46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98CBE1-357D-D20B-962E-8E0FD4BFE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D9486-D405-5998-4365-4BD20B914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697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31CEA-D4DD-07B0-1D68-8B8CC3245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814707-D0AE-A81F-7F20-EC4CC1A25B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A485C2-D468-55AE-D257-18B370ED88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29A296-3771-5260-4CB1-6B7262EF79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6BFEC5-2669-37F3-AD80-AD02B4791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946F50-0D3F-62B6-FDB9-5018D3AC9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41015-BBB7-3AEE-BCB1-DBDDC2E0F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81B1C-8D08-D0BA-AE5B-2CE7F4432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053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EC2C2-58F5-D475-C8FC-405AB5001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35E4E-004B-4808-FFB3-93F51D1FE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81348-F6E3-3647-62CF-2BF80D22B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AD3EB1-5C1F-6DA1-650E-3AE8C175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60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66DE26-F712-F175-3B45-4D7175EB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FC6292-5C57-5046-13F4-A2A593DCF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2F2147-4D97-E934-BF7F-4EC58B852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8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D8F72-4E14-E3EE-3527-488CE76F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3453F-349C-5908-A251-B11AE5916F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F25FFA-F34F-D26C-FE3A-908F3217E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A205A5-5728-3326-1AF4-F4C07E0D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87479A-153F-7FB0-CB49-0AF3D2400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72069-1062-C928-882F-9C0A6D037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7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60B8A-3F97-9260-D536-0C6BA753B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4ECB68-ACF9-F6E2-DCBC-EF3C8694A6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F812F2-BFBC-B8B1-9F8E-95B1E4188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4C3B77-5D0E-22D5-BADB-0BC745BFB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6CCD41-7795-962B-DAAF-D4199FABE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2C597-66A8-3134-4418-4A51F146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07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916F9-FC6B-019B-7B0D-C95171036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653E5-4B37-DC26-7604-1F11E23AB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523100-8C8E-F075-BD21-8BB90960B5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446FE-B676-7D41-A554-2CFCC12DBB0C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387312-D4FC-9F50-43E0-9523A91F5A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0F858A-8ABD-0E57-FF99-C31312C2F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33C5A-6E80-324A-9611-E72F4C8168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1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0CB83-5290-BC86-42D1-99CFAF7BF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5360" y="539433"/>
            <a:ext cx="10241280" cy="2387600"/>
          </a:xfrm>
        </p:spPr>
        <p:txBody>
          <a:bodyPr>
            <a:normAutofit/>
          </a:bodyPr>
          <a:lstStyle/>
          <a:p>
            <a:r>
              <a:rPr lang="en-US" sz="4000" b="1" i="0" dirty="0">
                <a:solidFill>
                  <a:srgbClr val="000000"/>
                </a:solidFill>
                <a:effectLst/>
                <a:latin typeface="Arial Rounded MT Bold" panose="020F0704030504030204" pitchFamily="34" charset="77"/>
              </a:rPr>
              <a:t>Reinvigorating Your Research Program</a:t>
            </a:r>
            <a:endParaRPr lang="en-US" sz="4000" dirty="0">
              <a:latin typeface="Arial Rounded MT Bold" panose="020F07040305040302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F926E0-7344-2DF4-1055-382C2814E5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4988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Frost Center Workshop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November 19, 2025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Daryl Van Tongeren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Director, Frost Center for Social Science Research</a:t>
            </a:r>
          </a:p>
        </p:txBody>
      </p:sp>
    </p:spTree>
    <p:extLst>
      <p:ext uri="{BB962C8B-B14F-4D97-AF65-F5344CB8AC3E}">
        <p14:creationId xmlns:p14="http://schemas.microsoft.com/office/powerpoint/2010/main" val="412898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6. Develop a habit of seeking funding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4998"/>
            <a:ext cx="10666412" cy="4885476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Utilize internal grant mechanisms at Hope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Character Forward Grants ($15,000 each year)</a:t>
            </a:r>
          </a:p>
          <a:p>
            <a:pPr lvl="1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Nyenhuis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grants in the summer (many kinds; annual; summer support)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Frost Center Fellowships (annual; year-long fellowship)</a:t>
            </a:r>
          </a:p>
          <a:p>
            <a:pPr lvl="1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Towsley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Research Scholar Fellowship (third-year; four-year fellowship)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Departmental support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those pilot funds to write external grants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OSRP is terrific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Start small and then build up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51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7. Nothing for a single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4998"/>
            <a:ext cx="10666412" cy="4885476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grant proposal can be a literature review introduction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student’s poster can be translated into a coauthored manuscript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Readings for class can enhance your inquiry in a new area of scholarship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can you integrate your research and teaching more seamlessly?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95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8. Embrace rejection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97380"/>
            <a:ext cx="10666412" cy="484632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Get used to rejection (we don’t have “batting averages”)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You never get the pellet if you don’t press the bar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(successful folks don’t avoid rejection; they persist despite it)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Your work will be rejected a lot. My work has been rejected a lot (e.g., my graduate school drought)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Journal rejection rates in social psychology are 90-95%. Grant rejection rates can be 90-95% (or closer to 98-99% now)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Don’t let rejection stop you; allow it to motivate you</a:t>
            </a:r>
          </a:p>
        </p:txBody>
      </p:sp>
    </p:spTree>
    <p:extLst>
      <p:ext uri="{BB962C8B-B14F-4D97-AF65-F5344CB8AC3E}">
        <p14:creationId xmlns:p14="http://schemas.microsoft.com/office/powerpoint/2010/main" val="342185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9. Set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9012" y="1690688"/>
            <a:ext cx="10772458" cy="4885476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Start (and regularly refer to) a document with your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short-term goals (e.g., this year, next year)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mid-range goals (e.g., pre-tenure, next 5 years)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long-term goals (e.g., 10-15 years)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lifetime goals (e.g., before you call it quits)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Make them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pecific,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easureable,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ttainable,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ealistic, and based on a 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imeline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Break them into smaller sub-goals (e.g., collecting Sample A this semester; writing the paper by next semester)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Share these with a few trusted confidants (commitment principle); be accountable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Regularly take stock of your progress, adjust if needed, and celebrate successes</a:t>
            </a:r>
          </a:p>
        </p:txBody>
      </p:sp>
    </p:spTree>
    <p:extLst>
      <p:ext uri="{BB962C8B-B14F-4D97-AF65-F5344CB8AC3E}">
        <p14:creationId xmlns:p14="http://schemas.microsoft.com/office/powerpoint/2010/main" val="863736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10. Have courage (and hope!)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5940"/>
            <a:ext cx="10666412" cy="5052060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Fear, perfectionism, and procrastination are three of the biggest three to productivity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Fear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that you will be rejected (newsflash: you will) or be thought stupid (reviewers are USUALLY constructive) or aren’t good enough (you have something important to say)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Perfectionism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keeps us from sending things out (submitted is better than unpublished)</a:t>
            </a:r>
          </a:p>
          <a:p>
            <a:pPr lvl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Procrastination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stall us out indefinitely and can be dealt with by scheduling and holding your self accountable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 it, even when you don’t want to (in the moment)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Swing for the fences</a:t>
            </a:r>
            <a:r>
              <a:rPr lang="mr-IN" dirty="0">
                <a:latin typeface="Arial" panose="020B0604020202020204" pitchFamily="34" charset="0"/>
              </a:rPr>
              <a:t>…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can always work your way down the publication or grants ladder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 learn from rejection, and we usually get better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48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Publishing </a:t>
            </a:r>
          </a:p>
        </p:txBody>
      </p:sp>
      <p:pic>
        <p:nvPicPr>
          <p:cNvPr id="1026" name="Picture 2" descr="Publish or perish | Publishing, Comics, Male sketch">
            <a:extLst>
              <a:ext uri="{FF2B5EF4-FFF2-40B4-BE49-F238E27FC236}">
                <a16:creationId xmlns:a16="http://schemas.microsoft.com/office/drawing/2014/main" id="{FFF67673-540D-BCBE-E02D-7EE149D2CBC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2223" y="1690688"/>
            <a:ext cx="3824947" cy="505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4A7644-D85F-0077-EA52-1EAAD3A80686}"/>
              </a:ext>
            </a:extLst>
          </p:cNvPr>
          <p:cNvSpPr txBox="1">
            <a:spLocks/>
          </p:cNvSpPr>
          <p:nvPr/>
        </p:nvSpPr>
        <p:spPr>
          <a:xfrm>
            <a:off x="552450" y="1577340"/>
            <a:ext cx="7082790" cy="5052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Different kinds of publications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Peer-reviewed journal articles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Chapters in edited volumes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Edited books/volumes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Authored books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Popular press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Most of our barriers are psychological (and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some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are practical)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Consistent contributions are possible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44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Publishing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4A7644-D85F-0077-EA52-1EAAD3A80686}"/>
              </a:ext>
            </a:extLst>
          </p:cNvPr>
          <p:cNvSpPr txBox="1">
            <a:spLocks/>
          </p:cNvSpPr>
          <p:nvPr/>
        </p:nvSpPr>
        <p:spPr>
          <a:xfrm>
            <a:off x="552450" y="1577340"/>
            <a:ext cx="10801350" cy="5052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Identify your personal goals: 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do you want in this aspect of your career?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can you uniquely contribute or say?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Consider your opportunities: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outlets are best for your work?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 a system that addresses the fear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It’s just work. Honestly. Not an indication of your worth or value.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Log the time and make progress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91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Publishing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4A7644-D85F-0077-EA52-1EAAD3A80686}"/>
              </a:ext>
            </a:extLst>
          </p:cNvPr>
          <p:cNvSpPr txBox="1">
            <a:spLocks/>
          </p:cNvSpPr>
          <p:nvPr/>
        </p:nvSpPr>
        <p:spPr>
          <a:xfrm>
            <a:off x="552450" y="1577340"/>
            <a:ext cx="10801350" cy="5052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Submit and forget; then, start working on the next one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When you get a decision, deal with R&amp;Rs right away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Send rejects back out quickly (don’t let them end up paper purgatory); fix what you can and move 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 agreeable cover letter is the best kind—the accepted kind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Celebrate your victories and repeat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49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Seeking grants / external funding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4A7644-D85F-0077-EA52-1EAAD3A80686}"/>
              </a:ext>
            </a:extLst>
          </p:cNvPr>
          <p:cNvSpPr txBox="1">
            <a:spLocks/>
          </p:cNvSpPr>
          <p:nvPr/>
        </p:nvSpPr>
        <p:spPr>
          <a:xfrm>
            <a:off x="552450" y="1577340"/>
            <a:ext cx="7082790" cy="50520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Grant proposals are a LOT of work, but they can help clarify your thinking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Nothing for a single purpose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Most start with LOI stage before Full Proposal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Start thinking early (1-2 years)</a:t>
            </a:r>
          </a:p>
        </p:txBody>
      </p:sp>
      <p:pic>
        <p:nvPicPr>
          <p:cNvPr id="4100" name="Picture 4" descr="Grant Writer's Handbook - Cartoons">
            <a:extLst>
              <a:ext uri="{FF2B5EF4-FFF2-40B4-BE49-F238E27FC236}">
                <a16:creationId xmlns:a16="http://schemas.microsoft.com/office/drawing/2014/main" id="{75FABE0E-3CD4-EB8E-B370-F5BFB2F8941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3" r="7877"/>
          <a:stretch/>
        </p:blipFill>
        <p:spPr bwMode="auto">
          <a:xfrm>
            <a:off x="7360920" y="2069466"/>
            <a:ext cx="4754880" cy="410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0397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Seeking grants / external funding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24A7644-D85F-0077-EA52-1EAAD3A80686}"/>
              </a:ext>
            </a:extLst>
          </p:cNvPr>
          <p:cNvSpPr txBox="1">
            <a:spLocks/>
          </p:cNvSpPr>
          <p:nvPr/>
        </p:nvSpPr>
        <p:spPr>
          <a:xfrm>
            <a:off x="552450" y="1577340"/>
            <a:ext cx="11071860" cy="52806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Find with the right agency (work with OSRP; see previous presentations on the Frost Center website)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Align with donor intent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Tips:</a:t>
            </a:r>
          </a:p>
          <a:p>
            <a:pPr lvl="1"/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do you need the money? </a:t>
            </a:r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clear to a distracted review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Organization is critical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Practical importance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Demonstrate your outputs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OVERDELIVER</a:t>
            </a:r>
          </a:p>
        </p:txBody>
      </p:sp>
    </p:spTree>
    <p:extLst>
      <p:ext uri="{BB962C8B-B14F-4D97-AF65-F5344CB8AC3E}">
        <p14:creationId xmlns:p14="http://schemas.microsoft.com/office/powerpoint/2010/main" val="151092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Arial Rounded MT Bold" panose="020F0704030504030204" pitchFamily="34" charset="77"/>
              </a:rPr>
              <a:t>Check-in: Hoping to discuss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are you hoping to discuss today?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4216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Arial Rounded MT Bold" panose="020F0704030504030204" pitchFamily="34" charset="77"/>
              </a:rPr>
              <a:t>Let’s discuss!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has worked for you in the past?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can we support one another? 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are tangible steps that you can start implementing now?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How can the Frost Center support you?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2317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Arial Rounded MT Bold" panose="020F0704030504030204" pitchFamily="34" charset="77"/>
              </a:rPr>
              <a:t>Check-in: Your barriers to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are some common barriers you’re finding to your research?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Why are you stuck?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68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latin typeface="Arial Rounded MT Bold" panose="020F0704030504030204" pitchFamily="34" charset="77"/>
              </a:rPr>
              <a:t>Building Productivity in 10 habits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591300" cy="4351338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There are lots of ways </a:t>
            </a: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to ignite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successful research program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”success” can mean a lot of different things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Let’s examine some habits that might help you develop consistency and make sustained progress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BA7B662-0C88-F6F9-5DD9-F59671B59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9182" y="1485900"/>
            <a:ext cx="3113560" cy="459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626F69-4A45-BAD3-D849-9B20EE8FF6D7}"/>
              </a:ext>
            </a:extLst>
          </p:cNvPr>
          <p:cNvSpPr txBox="1"/>
          <p:nvPr/>
        </p:nvSpPr>
        <p:spPr>
          <a:xfrm>
            <a:off x="8058150" y="6176963"/>
            <a:ext cx="2914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Published by APA Books</a:t>
            </a:r>
          </a:p>
        </p:txBody>
      </p:sp>
    </p:spTree>
    <p:extLst>
      <p:ext uri="{BB962C8B-B14F-4D97-AF65-F5344CB8AC3E}">
        <p14:creationId xmlns:p14="http://schemas.microsoft.com/office/powerpoint/2010/main" val="160470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1. Schedule research time and protect 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666412" cy="4885476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Research and writing take time, and they are both important parts of this job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 schedule your teaching and would never schedule another appointment during that time; do you schedule your writing and protect that as well?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power of </a:t>
            </a:r>
            <a:r>
              <a:rPr lang="en-US" dirty="0">
                <a:solidFill>
                  <a:srgbClr val="0432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 Time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small but consistent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do something to move your research forward during this time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 this time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Check out Paul Silvia’s book “How to Write A Lot”</a:t>
            </a:r>
          </a:p>
        </p:txBody>
      </p:sp>
    </p:spTree>
    <p:extLst>
      <p:ext uri="{BB962C8B-B14F-4D97-AF65-F5344CB8AC3E}">
        <p14:creationId xmlns:p14="http://schemas.microsoft.com/office/powerpoint/2010/main" val="88363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2. Think about “filling your pipeline”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443257"/>
              </p:ext>
            </p:extLst>
          </p:nvPr>
        </p:nvGraphicFramePr>
        <p:xfrm>
          <a:off x="2589213" y="2133600"/>
          <a:ext cx="8915400" cy="4441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980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3. Be an exemplary collaborator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40230"/>
            <a:ext cx="10666412" cy="4735934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the collaborator you always dreamed others would be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Prioritize turning around papers/projects quickly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(norms differ, but my research collaborators and I aim for 48 hours)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Offer something special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(e.g., unique participant sample, data analytic techniques, methodological expertise)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Network, network, network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(especially at conferences)</a:t>
            </a:r>
            <a:r>
              <a:rPr lang="mr-IN" dirty="0">
                <a:latin typeface="Arial" panose="020B0604020202020204" pitchFamily="34" charset="0"/>
              </a:rPr>
              <a:t>…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then be ready to carry the lion’s share of the load in the beginning as you demonstrate value of collaboration to others</a:t>
            </a:r>
          </a:p>
        </p:txBody>
      </p:sp>
    </p:spTree>
    <p:extLst>
      <p:ext uri="{BB962C8B-B14F-4D97-AF65-F5344CB8AC3E}">
        <p14:creationId xmlns:p14="http://schemas.microsoft.com/office/powerpoint/2010/main" val="10764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4. Establish an effective writing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4998"/>
            <a:ext cx="10666412" cy="4885476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 clear on authorship early on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Clarify what everyone’s roles on the project are; first author does the heavy lifting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Circulate paper among coauthors and instruct them to: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Make changes directly to paper (</a:t>
            </a:r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NOT COMMENTS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except for analyses)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Move the paper along quickly (48-72 hours) or they’ll be skipped and circled back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CC the entire team as papers move forward so the rest of the team can see the progress</a:t>
            </a:r>
          </a:p>
          <a:p>
            <a:pPr lvl="1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First author submits, shepherds through editorial process, and usually takes care of RR requests</a:t>
            </a:r>
          </a:p>
        </p:txBody>
      </p:sp>
    </p:spTree>
    <p:extLst>
      <p:ext uri="{BB962C8B-B14F-4D97-AF65-F5344CB8AC3E}">
        <p14:creationId xmlns:p14="http://schemas.microsoft.com/office/powerpoint/2010/main" val="1391930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 Rounded MT Bold" panose="020F0704030504030204" pitchFamily="34" charset="77"/>
              </a:rPr>
              <a:t>5. Involve students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84998"/>
            <a:ext cx="10666412" cy="4885476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Think about how to involve students at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every stage of the research process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Good research mentorship = good teaching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It’s more rewarding to collaborate with energetic students, and they often teach us, too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graduate-style lab setting</a:t>
            </a: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44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1243</Words>
  <Application>Microsoft Macintosh PowerPoint</Application>
  <PresentationFormat>Widescreen</PresentationFormat>
  <Paragraphs>190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Arial Rounded MT Bold</vt:lpstr>
      <vt:lpstr>Calibri</vt:lpstr>
      <vt:lpstr>Calibri Light</vt:lpstr>
      <vt:lpstr>Office Theme</vt:lpstr>
      <vt:lpstr>Reinvigorating Your Research Program</vt:lpstr>
      <vt:lpstr>Check-in: Hoping to discuss</vt:lpstr>
      <vt:lpstr>Check-in: Your barriers to research</vt:lpstr>
      <vt:lpstr>Building Productivity in 10 habits</vt:lpstr>
      <vt:lpstr>1. Schedule research time and protect it</vt:lpstr>
      <vt:lpstr>2. Think about “filling your pipeline” </vt:lpstr>
      <vt:lpstr>3. Be an exemplary collaborator</vt:lpstr>
      <vt:lpstr>4. Establish an effective writing process</vt:lpstr>
      <vt:lpstr>5. Involve students</vt:lpstr>
      <vt:lpstr>6. Develop a habit of seeking funding</vt:lpstr>
      <vt:lpstr>7. Nothing for a single purpose</vt:lpstr>
      <vt:lpstr>8. Embrace rejection</vt:lpstr>
      <vt:lpstr>9. Set goals</vt:lpstr>
      <vt:lpstr>10. Have courage (and hope!)</vt:lpstr>
      <vt:lpstr>Publishing </vt:lpstr>
      <vt:lpstr>Publishing </vt:lpstr>
      <vt:lpstr>Publishing </vt:lpstr>
      <vt:lpstr>Seeking grants / external funding</vt:lpstr>
      <vt:lpstr>Seeking grants / external funding</vt:lpstr>
      <vt:lpstr>Let’s discuss!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Accelerating a Scholarly Research Program </dc:title>
  <dc:creator>Daryl R. Van Tongeren</dc:creator>
  <cp:lastModifiedBy>Daryl R. Van Tongeren</cp:lastModifiedBy>
  <cp:revision>14</cp:revision>
  <dcterms:created xsi:type="dcterms:W3CDTF">2023-10-04T11:35:13Z</dcterms:created>
  <dcterms:modified xsi:type="dcterms:W3CDTF">2025-11-19T16:38:07Z</dcterms:modified>
</cp:coreProperties>
</file>