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0"/>
  </p:notesMasterIdLst>
  <p:sldIdLst>
    <p:sldId id="258" r:id="rId2"/>
    <p:sldId id="264" r:id="rId3"/>
    <p:sldId id="341" r:id="rId4"/>
    <p:sldId id="354" r:id="rId5"/>
    <p:sldId id="325" r:id="rId6"/>
    <p:sldId id="328" r:id="rId7"/>
    <p:sldId id="355" r:id="rId8"/>
    <p:sldId id="309" r:id="rId9"/>
    <p:sldId id="344" r:id="rId10"/>
    <p:sldId id="343" r:id="rId11"/>
    <p:sldId id="348" r:id="rId12"/>
    <p:sldId id="349" r:id="rId13"/>
    <p:sldId id="350" r:id="rId14"/>
    <p:sldId id="351" r:id="rId15"/>
    <p:sldId id="352" r:id="rId16"/>
    <p:sldId id="353" r:id="rId17"/>
    <p:sldId id="342" r:id="rId18"/>
    <p:sldId id="29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B26"/>
    <a:srgbClr val="218B8B"/>
    <a:srgbClr val="29475B"/>
    <a:srgbClr val="6289A7"/>
    <a:srgbClr val="7189BF"/>
    <a:srgbClr val="342F57"/>
    <a:srgbClr val="FAC358"/>
    <a:srgbClr val="CD2F30"/>
    <a:srgbClr val="FCCB29"/>
    <a:srgbClr val="0D8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651" autoAdjust="0"/>
  </p:normalViewPr>
  <p:slideViewPr>
    <p:cSldViewPr snapToGrid="0">
      <p:cViewPr varScale="1">
        <p:scale>
          <a:sx n="97" d="100"/>
          <a:sy n="97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28-4399-A148-48D051E3CD3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28-4399-A148-48D051E3CD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928-4399-A148-48D051E3CD3F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54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C-4E49-9FB6-6E1501A3D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57B-43C0-88E1-999C223A82B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57B-43C0-88E1-999C223A82B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57B-43C0-88E1-999C223A82B3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60</c:v>
                </c:pt>
                <c:pt idx="2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8C-4E49-9FB6-6E1501A3D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Group 1: Peaceful Solitude</c:v>
                </c:pt>
                <c:pt idx="1">
                  <c:v>Group 2: Social Activity</c:v>
                </c:pt>
                <c:pt idx="2">
                  <c:v>Group 3: Expressive Fun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</c:v>
                </c:pt>
                <c:pt idx="1">
                  <c:v>19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0-4C48-8F59-215BC37230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Group 1: Peaceful Solitude</c:v>
                </c:pt>
                <c:pt idx="1">
                  <c:v>Group 2: Social Activity</c:v>
                </c:pt>
                <c:pt idx="2">
                  <c:v>Group 3: Expressive Fun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12</c:v>
                </c:pt>
                <c:pt idx="1">
                  <c:v>21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0-4C48-8F59-215BC37230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Group 1: Peaceful Solitude</c:v>
                </c:pt>
                <c:pt idx="1">
                  <c:v>Group 2: Social Activity</c:v>
                </c:pt>
                <c:pt idx="2">
                  <c:v>Group 3: Expressive Fun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16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E0-4C48-8F59-215BC3723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75751391"/>
        <c:axId val="1587762287"/>
      </c:barChart>
      <c:catAx>
        <c:axId val="12757513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7762287"/>
        <c:crosses val="autoZero"/>
        <c:auto val="1"/>
        <c:lblAlgn val="ctr"/>
        <c:lblOffset val="100"/>
        <c:noMultiLvlLbl val="0"/>
      </c:catAx>
      <c:valAx>
        <c:axId val="1587762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757513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B19B4-4A7A-46E8-86DA-8ADA14102E0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514E1-3001-43EC-B78F-969D0B1771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4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95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90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18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47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 more likely to be in Group 1, less likely in Group 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14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24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 more likely to be in Group 1, less likely in Group 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06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514E1-3001-43EC-B78F-969D0B1771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83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4245" y="207291"/>
            <a:ext cx="10618694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Cinsert</a:t>
            </a:r>
            <a:r>
              <a:rPr lang="en-US" dirty="0"/>
              <a:t> Session </a:t>
            </a:r>
            <a:r>
              <a:rPr lang="en-US" dirty="0" err="1"/>
              <a:t>Nameick</a:t>
            </a:r>
            <a:r>
              <a:rPr lang="en-US" dirty="0"/>
              <a:t>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89CA62-7C6B-5549-BBCD-2BC5707C8CBF}"/>
              </a:ext>
            </a:extLst>
          </p:cNvPr>
          <p:cNvSpPr/>
          <p:nvPr userDrawn="1"/>
        </p:nvSpPr>
        <p:spPr>
          <a:xfrm>
            <a:off x="503499" y="1"/>
            <a:ext cx="11688501" cy="6858000"/>
          </a:xfrm>
          <a:prstGeom prst="rect">
            <a:avLst/>
          </a:prstGeom>
          <a:solidFill>
            <a:srgbClr val="29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18B8B"/>
                </a:solidFill>
              </a:ln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B0F4EF7-F931-A043-BE67-1F6212E5783D}"/>
              </a:ext>
            </a:extLst>
          </p:cNvPr>
          <p:cNvCxnSpPr>
            <a:cxnSpLocks/>
          </p:cNvCxnSpPr>
          <p:nvPr userDrawn="1"/>
        </p:nvCxnSpPr>
        <p:spPr>
          <a:xfrm>
            <a:off x="73297" y="0"/>
            <a:ext cx="0" cy="6858000"/>
          </a:xfrm>
          <a:prstGeom prst="line">
            <a:avLst/>
          </a:prstGeom>
          <a:ln w="152400">
            <a:solidFill>
              <a:srgbClr val="218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C75578-0561-7C4D-88FD-5766B2B90A55}"/>
              </a:ext>
            </a:extLst>
          </p:cNvPr>
          <p:cNvCxnSpPr>
            <a:cxnSpLocks/>
          </p:cNvCxnSpPr>
          <p:nvPr userDrawn="1"/>
        </p:nvCxnSpPr>
        <p:spPr>
          <a:xfrm>
            <a:off x="288398" y="0"/>
            <a:ext cx="0" cy="6858000"/>
          </a:xfrm>
          <a:prstGeom prst="line">
            <a:avLst/>
          </a:prstGeom>
          <a:ln w="152400">
            <a:solidFill>
              <a:srgbClr val="628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868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Presenta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915701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E89CA62-7C6B-5549-BBCD-2BC5707C8CBF}"/>
              </a:ext>
            </a:extLst>
          </p:cNvPr>
          <p:cNvSpPr/>
          <p:nvPr userDrawn="1"/>
        </p:nvSpPr>
        <p:spPr>
          <a:xfrm>
            <a:off x="6279614" y="1"/>
            <a:ext cx="5912386" cy="6858000"/>
          </a:xfrm>
          <a:prstGeom prst="rect">
            <a:avLst/>
          </a:prstGeom>
          <a:solidFill>
            <a:srgbClr val="29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218B8B"/>
                </a:solidFill>
              </a:ln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B0F4EF7-F931-A043-BE67-1F6212E5783D}"/>
              </a:ext>
            </a:extLst>
          </p:cNvPr>
          <p:cNvCxnSpPr>
            <a:cxnSpLocks/>
          </p:cNvCxnSpPr>
          <p:nvPr userDrawn="1"/>
        </p:nvCxnSpPr>
        <p:spPr>
          <a:xfrm>
            <a:off x="6342841" y="0"/>
            <a:ext cx="0" cy="6858000"/>
          </a:xfrm>
          <a:prstGeom prst="line">
            <a:avLst/>
          </a:prstGeom>
          <a:ln w="152400">
            <a:solidFill>
              <a:srgbClr val="218B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C75578-0561-7C4D-88FD-5766B2B90A55}"/>
              </a:ext>
            </a:extLst>
          </p:cNvPr>
          <p:cNvCxnSpPr>
            <a:cxnSpLocks/>
          </p:cNvCxnSpPr>
          <p:nvPr userDrawn="1"/>
        </p:nvCxnSpPr>
        <p:spPr>
          <a:xfrm>
            <a:off x="6557942" y="0"/>
            <a:ext cx="0" cy="6858000"/>
          </a:xfrm>
          <a:prstGeom prst="line">
            <a:avLst/>
          </a:prstGeom>
          <a:ln w="152400">
            <a:solidFill>
              <a:srgbClr val="6289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175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257" y="1846415"/>
            <a:ext cx="10515600" cy="4351338"/>
          </a:xfrm>
        </p:spPr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</a:lstStyle>
          <a:p>
            <a:pPr lvl="0"/>
            <a:r>
              <a:rPr lang="en-US" dirty="0"/>
              <a:t>Include a contact email.</a:t>
            </a:r>
          </a:p>
          <a:p>
            <a:pPr lvl="0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05A6354-92B7-C542-8B1D-5F9B6059FDBE}"/>
              </a:ext>
            </a:extLst>
          </p:cNvPr>
          <p:cNvSpPr txBox="1"/>
          <p:nvPr userDrawn="1"/>
        </p:nvSpPr>
        <p:spPr>
          <a:xfrm>
            <a:off x="9818558" y="6362150"/>
            <a:ext cx="232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0" i="0" dirty="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rPr>
              <a:t>#SPSP2021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6657A6-4A5E-0747-B859-0A3F57B6E775}"/>
              </a:ext>
            </a:extLst>
          </p:cNvPr>
          <p:cNvGrpSpPr/>
          <p:nvPr userDrawn="1"/>
        </p:nvGrpSpPr>
        <p:grpSpPr>
          <a:xfrm>
            <a:off x="1" y="6239768"/>
            <a:ext cx="12191999" cy="725331"/>
            <a:chOff x="0" y="7314589"/>
            <a:chExt cx="12191999" cy="72533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5FB6957-BCE1-3442-BC99-151CD74F2D9B}"/>
                </a:ext>
              </a:extLst>
            </p:cNvPr>
            <p:cNvSpPr/>
            <p:nvPr userDrawn="1"/>
          </p:nvSpPr>
          <p:spPr>
            <a:xfrm>
              <a:off x="2689941" y="7314589"/>
              <a:ext cx="6154978" cy="621541"/>
            </a:xfrm>
            <a:prstGeom prst="rect">
              <a:avLst/>
            </a:prstGeom>
            <a:solidFill>
              <a:srgbClr val="294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3AD6840-3ABD-D04E-9571-4D77992D9311}"/>
                </a:ext>
              </a:extLst>
            </p:cNvPr>
            <p:cNvGrpSpPr/>
            <p:nvPr userDrawn="1"/>
          </p:nvGrpSpPr>
          <p:grpSpPr>
            <a:xfrm>
              <a:off x="0" y="7315941"/>
              <a:ext cx="12191999" cy="723979"/>
              <a:chOff x="1" y="6361990"/>
              <a:chExt cx="12191999" cy="72397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69BEF3-527C-0446-96A3-EAD47F0FBB9F}"/>
                  </a:ext>
                </a:extLst>
              </p:cNvPr>
              <p:cNvSpPr/>
              <p:nvPr userDrawn="1"/>
            </p:nvSpPr>
            <p:spPr>
              <a:xfrm>
                <a:off x="1" y="6361990"/>
                <a:ext cx="2830882" cy="624004"/>
              </a:xfrm>
              <a:prstGeom prst="rect">
                <a:avLst/>
              </a:prstGeom>
              <a:solidFill>
                <a:srgbClr val="21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7E92885-8E4B-8948-A4FF-2DA0AC7D963A}"/>
                  </a:ext>
                </a:extLst>
              </p:cNvPr>
              <p:cNvSpPr/>
              <p:nvPr userDrawn="1"/>
            </p:nvSpPr>
            <p:spPr>
              <a:xfrm>
                <a:off x="8839859" y="6364453"/>
                <a:ext cx="3352141" cy="625333"/>
              </a:xfrm>
              <a:prstGeom prst="rect">
                <a:avLst/>
              </a:prstGeom>
              <a:solidFill>
                <a:srgbClr val="6289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656A359-58B4-9C42-B0DD-ACA457D4C823}"/>
                  </a:ext>
                </a:extLst>
              </p:cNvPr>
              <p:cNvSpPr txBox="1"/>
              <p:nvPr userDrawn="1"/>
            </p:nvSpPr>
            <p:spPr>
              <a:xfrm>
                <a:off x="2831643" y="6378083"/>
                <a:ext cx="58715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kern="1200" spc="-150" baseline="0" dirty="0">
                    <a:solidFill>
                      <a:srgbClr val="6289A7"/>
                    </a:solidFill>
                    <a:effectLst/>
                    <a:latin typeface="Lemongrass Script" panose="03060602040607070D04" pitchFamily="66" charset="77"/>
                    <a:ea typeface="+mn-ea"/>
                    <a:cs typeface="ITF Devanagari Marathi Book" panose="02000000000000000000" pitchFamily="2" charset="0"/>
                  </a:rPr>
                  <a:t>ICW Teacher-Scholar Webinar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735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  <a:lvl2pPr>
              <a:defRPr>
                <a:solidFill>
                  <a:srgbClr val="29475B"/>
                </a:solidFill>
              </a:defRPr>
            </a:lvl2pPr>
            <a:lvl3pPr>
              <a:defRPr>
                <a:solidFill>
                  <a:srgbClr val="29475B"/>
                </a:solidFill>
              </a:defRPr>
            </a:lvl3pPr>
            <a:lvl4pPr>
              <a:defRPr>
                <a:solidFill>
                  <a:srgbClr val="29475B"/>
                </a:solidFill>
              </a:defRPr>
            </a:lvl4pPr>
            <a:lvl5pPr>
              <a:defRPr>
                <a:solidFill>
                  <a:srgbClr val="2947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74BC7E-0200-D440-88CE-A6F14BCC8E81}"/>
              </a:ext>
            </a:extLst>
          </p:cNvPr>
          <p:cNvGrpSpPr/>
          <p:nvPr userDrawn="1"/>
        </p:nvGrpSpPr>
        <p:grpSpPr>
          <a:xfrm>
            <a:off x="0" y="6240259"/>
            <a:ext cx="12192000" cy="1050645"/>
            <a:chOff x="0" y="6240259"/>
            <a:chExt cx="12192000" cy="105064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71CC5B6C-D0D3-994B-9B61-D8CF7B15CE2D}"/>
                </a:ext>
              </a:extLst>
            </p:cNvPr>
            <p:cNvGrpSpPr/>
            <p:nvPr userDrawn="1"/>
          </p:nvGrpSpPr>
          <p:grpSpPr>
            <a:xfrm>
              <a:off x="0" y="6240259"/>
              <a:ext cx="12192000" cy="1050645"/>
              <a:chOff x="0" y="6240259"/>
              <a:chExt cx="12192000" cy="105064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558D378-244A-1943-B37E-CD54C87073C7}"/>
                  </a:ext>
                </a:extLst>
              </p:cNvPr>
              <p:cNvSpPr/>
              <p:nvPr userDrawn="1"/>
            </p:nvSpPr>
            <p:spPr>
              <a:xfrm>
                <a:off x="3581400" y="6242723"/>
                <a:ext cx="5029200" cy="615277"/>
              </a:xfrm>
              <a:prstGeom prst="rect">
                <a:avLst/>
              </a:prstGeom>
              <a:solidFill>
                <a:srgbClr val="2947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F088C12-FA45-4848-889C-5F8F24646278}"/>
                  </a:ext>
                </a:extLst>
              </p:cNvPr>
              <p:cNvSpPr/>
              <p:nvPr userDrawn="1"/>
            </p:nvSpPr>
            <p:spPr>
              <a:xfrm>
                <a:off x="0" y="6240260"/>
                <a:ext cx="3581400" cy="624004"/>
              </a:xfrm>
              <a:prstGeom prst="rect">
                <a:avLst/>
              </a:prstGeom>
              <a:solidFill>
                <a:srgbClr val="21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4E71DD3-03AB-A149-AA15-A337ED83FF7C}"/>
                  </a:ext>
                </a:extLst>
              </p:cNvPr>
              <p:cNvSpPr/>
              <p:nvPr userDrawn="1"/>
            </p:nvSpPr>
            <p:spPr>
              <a:xfrm>
                <a:off x="8610600" y="6242723"/>
                <a:ext cx="3581400" cy="627803"/>
              </a:xfrm>
              <a:prstGeom prst="rect">
                <a:avLst/>
              </a:prstGeom>
              <a:solidFill>
                <a:srgbClr val="6289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3B325325-A39D-564D-B945-6A6DFCC0D45E}"/>
                  </a:ext>
                </a:extLst>
              </p:cNvPr>
              <p:cNvGrpSpPr/>
              <p:nvPr userDrawn="1"/>
            </p:nvGrpSpPr>
            <p:grpSpPr>
              <a:xfrm>
                <a:off x="3810000" y="6240259"/>
                <a:ext cx="4572000" cy="1050645"/>
                <a:chOff x="4689954" y="4001294"/>
                <a:chExt cx="4572000" cy="1050645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E7BE2D0-B51C-C04E-9DEA-0F2CCC8DD265}"/>
                    </a:ext>
                  </a:extLst>
                </p:cNvPr>
                <p:cNvSpPr txBox="1"/>
                <p:nvPr userDrawn="1"/>
              </p:nvSpPr>
              <p:spPr>
                <a:xfrm>
                  <a:off x="4689954" y="4067054"/>
                  <a:ext cx="4572000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20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CFAD080-EE8B-5641-A778-08CDE94A3E52}"/>
                    </a:ext>
                  </a:extLst>
                </p:cNvPr>
                <p:cNvSpPr txBox="1"/>
                <p:nvPr userDrawn="1"/>
              </p:nvSpPr>
              <p:spPr>
                <a:xfrm>
                  <a:off x="4689954" y="4001294"/>
                  <a:ext cx="4572000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20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929ECC9-AC21-4B4F-942A-5C9E41E14909}"/>
                </a:ext>
              </a:extLst>
            </p:cNvPr>
            <p:cNvSpPr txBox="1"/>
            <p:nvPr userDrawn="1"/>
          </p:nvSpPr>
          <p:spPr>
            <a:xfrm>
              <a:off x="9306838" y="6362150"/>
              <a:ext cx="2840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i="0" dirty="0">
                  <a:solidFill>
                    <a:schemeClr val="bg1"/>
                  </a:solidFill>
                  <a:latin typeface="Halyard Display" pitchFamily="2" charset="77"/>
                  <a:ea typeface="Halyard Display" pitchFamily="2" charset="77"/>
                </a:rPr>
                <a:t>#SPSP2021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C531DA3-7846-AB42-8AE6-B35C6D4B9538}"/>
              </a:ext>
            </a:extLst>
          </p:cNvPr>
          <p:cNvGrpSpPr/>
          <p:nvPr userDrawn="1"/>
        </p:nvGrpSpPr>
        <p:grpSpPr>
          <a:xfrm>
            <a:off x="0" y="6240260"/>
            <a:ext cx="12192000" cy="1017071"/>
            <a:chOff x="0" y="6240260"/>
            <a:chExt cx="12192000" cy="1017071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6E23BF9-E486-034E-92CE-557E2BB9E0E4}"/>
                </a:ext>
              </a:extLst>
            </p:cNvPr>
            <p:cNvGrpSpPr/>
            <p:nvPr userDrawn="1"/>
          </p:nvGrpSpPr>
          <p:grpSpPr>
            <a:xfrm>
              <a:off x="0" y="6240260"/>
              <a:ext cx="12192000" cy="1017071"/>
              <a:chOff x="0" y="6240260"/>
              <a:chExt cx="12192000" cy="1017071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E51BB01-9074-E14A-B1CF-4F198442A507}"/>
                  </a:ext>
                </a:extLst>
              </p:cNvPr>
              <p:cNvSpPr/>
              <p:nvPr userDrawn="1"/>
            </p:nvSpPr>
            <p:spPr>
              <a:xfrm>
                <a:off x="3581400" y="6242723"/>
                <a:ext cx="5029200" cy="615277"/>
              </a:xfrm>
              <a:prstGeom prst="rect">
                <a:avLst/>
              </a:prstGeom>
              <a:solidFill>
                <a:srgbClr val="2947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101FA572-2056-384A-BAB0-F90A3C70D4CA}"/>
                  </a:ext>
                </a:extLst>
              </p:cNvPr>
              <p:cNvSpPr/>
              <p:nvPr userDrawn="1"/>
            </p:nvSpPr>
            <p:spPr>
              <a:xfrm>
                <a:off x="0" y="6240260"/>
                <a:ext cx="3581400" cy="624004"/>
              </a:xfrm>
              <a:prstGeom prst="rect">
                <a:avLst/>
              </a:prstGeom>
              <a:solidFill>
                <a:srgbClr val="21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D907801-871D-A74A-9E78-501B2B8D0F86}"/>
                  </a:ext>
                </a:extLst>
              </p:cNvPr>
              <p:cNvSpPr/>
              <p:nvPr userDrawn="1"/>
            </p:nvSpPr>
            <p:spPr>
              <a:xfrm>
                <a:off x="8610600" y="6242723"/>
                <a:ext cx="3581400" cy="627803"/>
              </a:xfrm>
              <a:prstGeom prst="rect">
                <a:avLst/>
              </a:prstGeom>
              <a:solidFill>
                <a:srgbClr val="6289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87C4F5A5-9E7F-2A4C-B356-FF961F3E0536}"/>
                  </a:ext>
                </a:extLst>
              </p:cNvPr>
              <p:cNvGrpSpPr/>
              <p:nvPr userDrawn="1"/>
            </p:nvGrpSpPr>
            <p:grpSpPr>
              <a:xfrm>
                <a:off x="3812088" y="6252786"/>
                <a:ext cx="4607011" cy="1004545"/>
                <a:chOff x="4692042" y="4013821"/>
                <a:chExt cx="4607011" cy="1004545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3CB7C79-E255-2E4B-A9C0-9929D321B085}"/>
                    </a:ext>
                  </a:extLst>
                </p:cNvPr>
                <p:cNvSpPr txBox="1"/>
                <p:nvPr userDrawn="1"/>
              </p:nvSpPr>
              <p:spPr>
                <a:xfrm>
                  <a:off x="4692042" y="4033481"/>
                  <a:ext cx="4572000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20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BB6B2B28-A3F7-194A-A517-4930EDD8EDB5}"/>
                    </a:ext>
                  </a:extLst>
                </p:cNvPr>
                <p:cNvSpPr txBox="1"/>
                <p:nvPr userDrawn="1"/>
              </p:nvSpPr>
              <p:spPr>
                <a:xfrm>
                  <a:off x="4727053" y="4013821"/>
                  <a:ext cx="4572000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20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B5A949-5C25-6245-AC7D-DA077E9D6B8C}"/>
                </a:ext>
              </a:extLst>
            </p:cNvPr>
            <p:cNvSpPr txBox="1"/>
            <p:nvPr userDrawn="1"/>
          </p:nvSpPr>
          <p:spPr>
            <a:xfrm>
              <a:off x="9306838" y="6362150"/>
              <a:ext cx="2840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0" i="0" dirty="0">
                  <a:solidFill>
                    <a:schemeClr val="bg1"/>
                  </a:solidFill>
                  <a:latin typeface="Halyard Display" pitchFamily="2" charset="77"/>
                  <a:ea typeface="Halyard Display" pitchFamily="2" charset="77"/>
                </a:rPr>
                <a:t>#SPSP2021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5365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294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2947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BE59111-DB25-A642-A891-2B34513481A2}"/>
              </a:ext>
            </a:extLst>
          </p:cNvPr>
          <p:cNvGrpSpPr/>
          <p:nvPr userDrawn="1"/>
        </p:nvGrpSpPr>
        <p:grpSpPr>
          <a:xfrm>
            <a:off x="1" y="6239768"/>
            <a:ext cx="12191999" cy="1006806"/>
            <a:chOff x="0" y="7314589"/>
            <a:chExt cx="12191999" cy="10068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C1C7E2E-C445-0747-8906-98272C53C448}"/>
                </a:ext>
              </a:extLst>
            </p:cNvPr>
            <p:cNvSpPr/>
            <p:nvPr userDrawn="1"/>
          </p:nvSpPr>
          <p:spPr>
            <a:xfrm>
              <a:off x="2689941" y="7314589"/>
              <a:ext cx="6154978" cy="621541"/>
            </a:xfrm>
            <a:prstGeom prst="rect">
              <a:avLst/>
            </a:prstGeom>
            <a:solidFill>
              <a:srgbClr val="294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5825D10-59C4-5C40-9149-DC35885394E4}"/>
                </a:ext>
              </a:extLst>
            </p:cNvPr>
            <p:cNvGrpSpPr/>
            <p:nvPr userDrawn="1"/>
          </p:nvGrpSpPr>
          <p:grpSpPr>
            <a:xfrm>
              <a:off x="0" y="7315941"/>
              <a:ext cx="12191999" cy="1005454"/>
              <a:chOff x="1" y="6361990"/>
              <a:chExt cx="12191999" cy="100545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B5F3ED7-D251-9944-97AE-F80C8FC67B91}"/>
                  </a:ext>
                </a:extLst>
              </p:cNvPr>
              <p:cNvSpPr/>
              <p:nvPr userDrawn="1"/>
            </p:nvSpPr>
            <p:spPr>
              <a:xfrm>
                <a:off x="1" y="6361990"/>
                <a:ext cx="2830882" cy="624004"/>
              </a:xfrm>
              <a:prstGeom prst="rect">
                <a:avLst/>
              </a:prstGeom>
              <a:solidFill>
                <a:srgbClr val="21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B3CE355-4B47-524D-84EA-0418C26A09BD}"/>
                  </a:ext>
                </a:extLst>
              </p:cNvPr>
              <p:cNvSpPr/>
              <p:nvPr userDrawn="1"/>
            </p:nvSpPr>
            <p:spPr>
              <a:xfrm>
                <a:off x="8839859" y="6364453"/>
                <a:ext cx="3352141" cy="625333"/>
              </a:xfrm>
              <a:prstGeom prst="rect">
                <a:avLst/>
              </a:prstGeom>
              <a:solidFill>
                <a:srgbClr val="6289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7E87D7F-FB17-3440-AB37-2D75922A222A}"/>
                  </a:ext>
                </a:extLst>
              </p:cNvPr>
              <p:cNvGrpSpPr/>
              <p:nvPr userDrawn="1"/>
            </p:nvGrpSpPr>
            <p:grpSpPr>
              <a:xfrm>
                <a:off x="2722807" y="6378083"/>
                <a:ext cx="6101784" cy="989361"/>
                <a:chOff x="2396412" y="-125456"/>
                <a:chExt cx="6101784" cy="989361"/>
              </a:xfrm>
            </p:grpSpPr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380992BC-EADF-4F44-8519-176BAEC2D741}"/>
                    </a:ext>
                  </a:extLst>
                </p:cNvPr>
                <p:cNvSpPr txBox="1"/>
                <p:nvPr userDrawn="1"/>
              </p:nvSpPr>
              <p:spPr>
                <a:xfrm>
                  <a:off x="2505248" y="-125456"/>
                  <a:ext cx="5871576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-15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ICW Teacher-Scholar Webinar</a:t>
                  </a:r>
                  <a:endParaRPr lang="en-US" sz="4000" kern="1200" spc="200" baseline="0" dirty="0">
                    <a:solidFill>
                      <a:srgbClr val="6289A7"/>
                    </a:solidFill>
                    <a:effectLst/>
                    <a:latin typeface="Lemongrass Script" panose="03060602040607070D04" pitchFamily="66" charset="77"/>
                    <a:ea typeface="+mn-ea"/>
                    <a:cs typeface="ITF Devanagari Marathi Book" panose="02000000000000000000" pitchFamily="2" charset="0"/>
                  </a:endParaRPr>
                </a:p>
                <a:p>
                  <a:endParaRPr lang="en-US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27BD20C8-25E2-5A43-89B9-608AD6647EF0}"/>
                    </a:ext>
                  </a:extLst>
                </p:cNvPr>
                <p:cNvSpPr txBox="1"/>
                <p:nvPr userDrawn="1"/>
              </p:nvSpPr>
              <p:spPr>
                <a:xfrm>
                  <a:off x="2396412" y="-120980"/>
                  <a:ext cx="6101784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-15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ICW Teacher-Scholar Webinar</a:t>
                  </a:r>
                  <a:endParaRPr lang="en-US" sz="4000" kern="1200" spc="200" baseline="0" dirty="0">
                    <a:solidFill>
                      <a:schemeClr val="bg1"/>
                    </a:solidFill>
                    <a:effectLst/>
                    <a:latin typeface="Lemongrass Script" panose="03060602040607070D04" pitchFamily="66" charset="77"/>
                    <a:ea typeface="+mn-ea"/>
                    <a:cs typeface="ITF Devanagari Marathi Book" panose="02000000000000000000" pitchFamily="2" charset="0"/>
                  </a:endParaRPr>
                </a:p>
                <a:p>
                  <a:endParaRPr lang="en-US" dirty="0"/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0874166-AD4C-7641-A03B-718637DE2F8D}"/>
                  </a:ext>
                </a:extLst>
              </p:cNvPr>
              <p:cNvSpPr txBox="1"/>
              <p:nvPr userDrawn="1"/>
            </p:nvSpPr>
            <p:spPr>
              <a:xfrm>
                <a:off x="9306838" y="6471354"/>
                <a:ext cx="2840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0" i="0" dirty="0">
                    <a:solidFill>
                      <a:schemeClr val="bg1"/>
                    </a:solidFill>
                    <a:latin typeface="Halyard Display" pitchFamily="2" charset="77"/>
                    <a:ea typeface="Halyard Display" pitchFamily="2" charset="77"/>
                  </a:rPr>
                  <a:t>#SPSP2021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70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  <a:lvl2pPr>
              <a:defRPr>
                <a:solidFill>
                  <a:srgbClr val="29475B"/>
                </a:solidFill>
              </a:defRPr>
            </a:lvl2pPr>
            <a:lvl3pPr>
              <a:defRPr>
                <a:solidFill>
                  <a:srgbClr val="29475B"/>
                </a:solidFill>
              </a:defRPr>
            </a:lvl3pPr>
            <a:lvl4pPr>
              <a:defRPr>
                <a:solidFill>
                  <a:srgbClr val="29475B"/>
                </a:solidFill>
              </a:defRPr>
            </a:lvl4pPr>
            <a:lvl5pPr>
              <a:defRPr>
                <a:solidFill>
                  <a:srgbClr val="2947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  <a:lvl2pPr>
              <a:defRPr>
                <a:solidFill>
                  <a:srgbClr val="29475B"/>
                </a:solidFill>
              </a:defRPr>
            </a:lvl2pPr>
            <a:lvl3pPr>
              <a:defRPr>
                <a:solidFill>
                  <a:srgbClr val="29475B"/>
                </a:solidFill>
              </a:defRPr>
            </a:lvl3pPr>
            <a:lvl4pPr>
              <a:defRPr>
                <a:solidFill>
                  <a:srgbClr val="29475B"/>
                </a:solidFill>
              </a:defRPr>
            </a:lvl4pPr>
            <a:lvl5pPr>
              <a:defRPr>
                <a:solidFill>
                  <a:srgbClr val="2947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4656941-A5A4-8242-8B14-91661D2BC2D2}"/>
              </a:ext>
            </a:extLst>
          </p:cNvPr>
          <p:cNvGrpSpPr/>
          <p:nvPr userDrawn="1"/>
        </p:nvGrpSpPr>
        <p:grpSpPr>
          <a:xfrm>
            <a:off x="-76200" y="6311900"/>
            <a:ext cx="12191999" cy="629148"/>
            <a:chOff x="0" y="7314589"/>
            <a:chExt cx="12191999" cy="629148"/>
          </a:xfrm>
          <a:blipFill dpi="0" rotWithShape="1">
            <a:blip r:embed="rId2">
              <a:alphaModFix amt="48000"/>
            </a:blip>
            <a:srcRect/>
            <a:stretch>
              <a:fillRect/>
            </a:stretch>
          </a:blip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72B9046-9295-6849-93C3-640111619858}"/>
                </a:ext>
              </a:extLst>
            </p:cNvPr>
            <p:cNvSpPr/>
            <p:nvPr userDrawn="1"/>
          </p:nvSpPr>
          <p:spPr>
            <a:xfrm>
              <a:off x="2689941" y="7314589"/>
              <a:ext cx="6154978" cy="6215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C5AFBB4-17B0-164C-80BD-1E1AEE9BFF81}"/>
                </a:ext>
              </a:extLst>
            </p:cNvPr>
            <p:cNvGrpSpPr/>
            <p:nvPr userDrawn="1"/>
          </p:nvGrpSpPr>
          <p:grpSpPr>
            <a:xfrm>
              <a:off x="0" y="7315941"/>
              <a:ext cx="12191999" cy="627796"/>
              <a:chOff x="1" y="6361990"/>
              <a:chExt cx="12191999" cy="627796"/>
            </a:xfrm>
            <a:grpFill/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097C4AE4-8F82-7948-9908-46C613875685}"/>
                  </a:ext>
                </a:extLst>
              </p:cNvPr>
              <p:cNvSpPr/>
              <p:nvPr userDrawn="1"/>
            </p:nvSpPr>
            <p:spPr>
              <a:xfrm>
                <a:off x="1" y="6361990"/>
                <a:ext cx="2830882" cy="62400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13FA73-DB7B-2A48-BB70-107601DB47D4}"/>
                  </a:ext>
                </a:extLst>
              </p:cNvPr>
              <p:cNvSpPr/>
              <p:nvPr userDrawn="1"/>
            </p:nvSpPr>
            <p:spPr>
              <a:xfrm>
                <a:off x="8839859" y="6364453"/>
                <a:ext cx="3352141" cy="6253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4656941-A5A4-8242-8B14-91661D2BC2D2}"/>
              </a:ext>
            </a:extLst>
          </p:cNvPr>
          <p:cNvGrpSpPr/>
          <p:nvPr userDrawn="1"/>
        </p:nvGrpSpPr>
        <p:grpSpPr>
          <a:xfrm>
            <a:off x="1" y="6311900"/>
            <a:ext cx="12191999" cy="629148"/>
            <a:chOff x="0" y="7314589"/>
            <a:chExt cx="12191999" cy="6291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2B9046-9295-6849-93C3-640111619858}"/>
                </a:ext>
              </a:extLst>
            </p:cNvPr>
            <p:cNvSpPr/>
            <p:nvPr userDrawn="1"/>
          </p:nvSpPr>
          <p:spPr>
            <a:xfrm>
              <a:off x="2689941" y="7314589"/>
              <a:ext cx="6154978" cy="621541"/>
            </a:xfrm>
            <a:prstGeom prst="rect">
              <a:avLst/>
            </a:prstGeom>
            <a:solidFill>
              <a:srgbClr val="294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C5AFBB4-17B0-164C-80BD-1E1AEE9BFF81}"/>
                </a:ext>
              </a:extLst>
            </p:cNvPr>
            <p:cNvGrpSpPr/>
            <p:nvPr userDrawn="1"/>
          </p:nvGrpSpPr>
          <p:grpSpPr>
            <a:xfrm>
              <a:off x="0" y="7315941"/>
              <a:ext cx="12191999" cy="627796"/>
              <a:chOff x="1" y="6361990"/>
              <a:chExt cx="12191999" cy="627796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97C4AE4-8F82-7948-9908-46C613875685}"/>
                  </a:ext>
                </a:extLst>
              </p:cNvPr>
              <p:cNvSpPr/>
              <p:nvPr userDrawn="1"/>
            </p:nvSpPr>
            <p:spPr>
              <a:xfrm>
                <a:off x="1" y="6361990"/>
                <a:ext cx="2830882" cy="624004"/>
              </a:xfrm>
              <a:prstGeom prst="rect">
                <a:avLst/>
              </a:prstGeom>
              <a:solidFill>
                <a:srgbClr val="21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F13FA73-DB7B-2A48-BB70-107601DB47D4}"/>
                  </a:ext>
                </a:extLst>
              </p:cNvPr>
              <p:cNvSpPr/>
              <p:nvPr userDrawn="1"/>
            </p:nvSpPr>
            <p:spPr>
              <a:xfrm>
                <a:off x="8839859" y="6364453"/>
                <a:ext cx="3352141" cy="625333"/>
              </a:xfrm>
              <a:prstGeom prst="rect">
                <a:avLst/>
              </a:prstGeom>
              <a:solidFill>
                <a:srgbClr val="6289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670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9475B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AEED65-76BE-FB4D-93C9-AEF8E8A97232}"/>
              </a:ext>
            </a:extLst>
          </p:cNvPr>
          <p:cNvGrpSpPr/>
          <p:nvPr userDrawn="1"/>
        </p:nvGrpSpPr>
        <p:grpSpPr>
          <a:xfrm>
            <a:off x="1" y="6232161"/>
            <a:ext cx="12191999" cy="1009937"/>
            <a:chOff x="0" y="7306982"/>
            <a:chExt cx="12191999" cy="10099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1B9160-CA63-6942-B5BE-388F13F9745F}"/>
                </a:ext>
              </a:extLst>
            </p:cNvPr>
            <p:cNvSpPr/>
            <p:nvPr userDrawn="1"/>
          </p:nvSpPr>
          <p:spPr>
            <a:xfrm>
              <a:off x="2689941" y="7314589"/>
              <a:ext cx="6154978" cy="621541"/>
            </a:xfrm>
            <a:prstGeom prst="rect">
              <a:avLst/>
            </a:prstGeom>
            <a:solidFill>
              <a:srgbClr val="294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A51189A-A89D-4547-A58F-86B14BDF101F}"/>
                </a:ext>
              </a:extLst>
            </p:cNvPr>
            <p:cNvGrpSpPr/>
            <p:nvPr userDrawn="1"/>
          </p:nvGrpSpPr>
          <p:grpSpPr>
            <a:xfrm>
              <a:off x="0" y="7306982"/>
              <a:ext cx="12191999" cy="1009937"/>
              <a:chOff x="1" y="6353031"/>
              <a:chExt cx="12191999" cy="100993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BC95647-376B-F048-BCD3-004CBE717F3A}"/>
                  </a:ext>
                </a:extLst>
              </p:cNvPr>
              <p:cNvSpPr/>
              <p:nvPr userDrawn="1"/>
            </p:nvSpPr>
            <p:spPr>
              <a:xfrm>
                <a:off x="1" y="6361990"/>
                <a:ext cx="2830882" cy="624004"/>
              </a:xfrm>
              <a:prstGeom prst="rect">
                <a:avLst/>
              </a:prstGeom>
              <a:solidFill>
                <a:srgbClr val="21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8923206-EAF6-0840-86EA-F22825E14CE3}"/>
                  </a:ext>
                </a:extLst>
              </p:cNvPr>
              <p:cNvSpPr/>
              <p:nvPr userDrawn="1"/>
            </p:nvSpPr>
            <p:spPr>
              <a:xfrm>
                <a:off x="8839859" y="6364453"/>
                <a:ext cx="3352141" cy="625333"/>
              </a:xfrm>
              <a:prstGeom prst="rect">
                <a:avLst/>
              </a:prstGeom>
              <a:solidFill>
                <a:srgbClr val="6289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EB8743D-D64B-904D-B9EB-369BDE43922F}"/>
                  </a:ext>
                </a:extLst>
              </p:cNvPr>
              <p:cNvGrpSpPr/>
              <p:nvPr userDrawn="1"/>
            </p:nvGrpSpPr>
            <p:grpSpPr>
              <a:xfrm>
                <a:off x="2754117" y="6353031"/>
                <a:ext cx="6101784" cy="1009937"/>
                <a:chOff x="2427722" y="-150508"/>
                <a:chExt cx="6101784" cy="1009937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7EF47517-6724-6D4F-A027-1A8E40D9435F}"/>
                    </a:ext>
                  </a:extLst>
                </p:cNvPr>
                <p:cNvSpPr txBox="1"/>
                <p:nvPr userDrawn="1"/>
              </p:nvSpPr>
              <p:spPr>
                <a:xfrm>
                  <a:off x="2505248" y="-125456"/>
                  <a:ext cx="5871576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-15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SPSP</a:t>
                  </a:r>
                  <a:r>
                    <a:rPr lang="en-US" sz="4000" kern="1200" spc="-30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 </a:t>
                  </a:r>
                  <a:r>
                    <a:rPr lang="en-US" sz="4000" kern="1200" spc="20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F3341454-78D9-2C4C-A1CD-C0CC428B54F5}"/>
                    </a:ext>
                  </a:extLst>
                </p:cNvPr>
                <p:cNvSpPr txBox="1"/>
                <p:nvPr userDrawn="1"/>
              </p:nvSpPr>
              <p:spPr>
                <a:xfrm>
                  <a:off x="2427722" y="-150508"/>
                  <a:ext cx="6101784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-15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SPSP</a:t>
                  </a:r>
                  <a:r>
                    <a:rPr lang="en-US" sz="4000" kern="1200" spc="-30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 </a:t>
                  </a:r>
                  <a:r>
                    <a:rPr lang="en-US" sz="4000" kern="1200" spc="20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E1103CE-5C73-2E44-BA99-00F0367C4A77}"/>
                  </a:ext>
                </a:extLst>
              </p:cNvPr>
              <p:cNvSpPr txBox="1"/>
              <p:nvPr userDrawn="1"/>
            </p:nvSpPr>
            <p:spPr>
              <a:xfrm>
                <a:off x="9306838" y="6471354"/>
                <a:ext cx="2840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0" i="0" dirty="0">
                    <a:solidFill>
                      <a:schemeClr val="bg1"/>
                    </a:solidFill>
                    <a:latin typeface="Halyard Display" pitchFamily="2" charset="77"/>
                    <a:ea typeface="Halyard Display" pitchFamily="2" charset="77"/>
                  </a:rPr>
                  <a:t>#SPSP2021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579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CE14B1FD-CBAA-B243-AD02-5A958E665D73}"/>
              </a:ext>
            </a:extLst>
          </p:cNvPr>
          <p:cNvGrpSpPr/>
          <p:nvPr userDrawn="1"/>
        </p:nvGrpSpPr>
        <p:grpSpPr>
          <a:xfrm>
            <a:off x="1" y="6232161"/>
            <a:ext cx="12191999" cy="1009937"/>
            <a:chOff x="0" y="7306982"/>
            <a:chExt cx="12191999" cy="100993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8C792B2-24A9-694D-B8A1-BD926A70C89B}"/>
                </a:ext>
              </a:extLst>
            </p:cNvPr>
            <p:cNvSpPr/>
            <p:nvPr userDrawn="1"/>
          </p:nvSpPr>
          <p:spPr>
            <a:xfrm>
              <a:off x="2689941" y="7314589"/>
              <a:ext cx="6154978" cy="621541"/>
            </a:xfrm>
            <a:prstGeom prst="rect">
              <a:avLst/>
            </a:prstGeom>
            <a:solidFill>
              <a:srgbClr val="2947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30D6C41-3C72-E74C-970A-6451C2058B45}"/>
                </a:ext>
              </a:extLst>
            </p:cNvPr>
            <p:cNvGrpSpPr/>
            <p:nvPr userDrawn="1"/>
          </p:nvGrpSpPr>
          <p:grpSpPr>
            <a:xfrm>
              <a:off x="0" y="7306982"/>
              <a:ext cx="12191999" cy="1009937"/>
              <a:chOff x="1" y="6353031"/>
              <a:chExt cx="12191999" cy="1009937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78174834-CE6C-7840-A521-D2F024E48C8A}"/>
                  </a:ext>
                </a:extLst>
              </p:cNvPr>
              <p:cNvSpPr/>
              <p:nvPr userDrawn="1"/>
            </p:nvSpPr>
            <p:spPr>
              <a:xfrm>
                <a:off x="1" y="6361990"/>
                <a:ext cx="2830882" cy="624004"/>
              </a:xfrm>
              <a:prstGeom prst="rect">
                <a:avLst/>
              </a:prstGeom>
              <a:solidFill>
                <a:srgbClr val="218B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F852B0BB-2B19-1647-B3E4-5018533A1A09}"/>
                  </a:ext>
                </a:extLst>
              </p:cNvPr>
              <p:cNvSpPr/>
              <p:nvPr userDrawn="1"/>
            </p:nvSpPr>
            <p:spPr>
              <a:xfrm>
                <a:off x="8839859" y="6364453"/>
                <a:ext cx="3352141" cy="625333"/>
              </a:xfrm>
              <a:prstGeom prst="rect">
                <a:avLst/>
              </a:prstGeom>
              <a:solidFill>
                <a:srgbClr val="6289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9A1BC82-8A7B-D343-9247-202FB6F0DACD}"/>
                  </a:ext>
                </a:extLst>
              </p:cNvPr>
              <p:cNvGrpSpPr/>
              <p:nvPr userDrawn="1"/>
            </p:nvGrpSpPr>
            <p:grpSpPr>
              <a:xfrm>
                <a:off x="2754117" y="6353031"/>
                <a:ext cx="6101784" cy="1009937"/>
                <a:chOff x="2427722" y="-150508"/>
                <a:chExt cx="6101784" cy="1009937"/>
              </a:xfrm>
            </p:grpSpPr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E49122F6-CFC5-E646-8920-F6925FFD44E1}"/>
                    </a:ext>
                  </a:extLst>
                </p:cNvPr>
                <p:cNvSpPr txBox="1"/>
                <p:nvPr userDrawn="1"/>
              </p:nvSpPr>
              <p:spPr>
                <a:xfrm>
                  <a:off x="2505248" y="-125456"/>
                  <a:ext cx="5871576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-15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SPSP</a:t>
                  </a:r>
                  <a:r>
                    <a:rPr lang="en-US" sz="4000" kern="1200" spc="-30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 </a:t>
                  </a:r>
                  <a:r>
                    <a:rPr lang="en-US" sz="4000" kern="1200" spc="200" baseline="0" dirty="0">
                      <a:solidFill>
                        <a:srgbClr val="6289A7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9A5B2BDA-64DC-E14B-83B2-19D655A3C22B}"/>
                    </a:ext>
                  </a:extLst>
                </p:cNvPr>
                <p:cNvSpPr txBox="1"/>
                <p:nvPr userDrawn="1"/>
              </p:nvSpPr>
              <p:spPr>
                <a:xfrm>
                  <a:off x="2427722" y="-150508"/>
                  <a:ext cx="6101784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sz="4000" kern="1200" spc="-15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SPSP</a:t>
                  </a:r>
                  <a:r>
                    <a:rPr lang="en-US" sz="4000" kern="1200" spc="-30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 </a:t>
                  </a:r>
                  <a:r>
                    <a:rPr lang="en-US" sz="4000" kern="1200" spc="200" baseline="0" dirty="0">
                      <a:solidFill>
                        <a:schemeClr val="bg1"/>
                      </a:solidFill>
                      <a:effectLst/>
                      <a:latin typeface="Lemongrass Script" panose="03060602040607070D04" pitchFamily="66" charset="77"/>
                      <a:ea typeface="+mn-ea"/>
                      <a:cs typeface="ITF Devanagari Marathi Book" panose="02000000000000000000" pitchFamily="2" charset="0"/>
                    </a:rPr>
                    <a:t>Annual Convention</a:t>
                  </a:r>
                </a:p>
                <a:p>
                  <a:endParaRPr lang="en-US" dirty="0"/>
                </a:p>
              </p:txBody>
            </p:sp>
          </p:grp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96658F7-CF65-5C46-8F5B-37763483F1F7}"/>
                  </a:ext>
                </a:extLst>
              </p:cNvPr>
              <p:cNvSpPr txBox="1"/>
              <p:nvPr userDrawn="1"/>
            </p:nvSpPr>
            <p:spPr>
              <a:xfrm>
                <a:off x="9306838" y="6471354"/>
                <a:ext cx="284019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0" i="0" dirty="0">
                    <a:solidFill>
                      <a:schemeClr val="bg1"/>
                    </a:solidFill>
                    <a:latin typeface="Halyard Display" pitchFamily="2" charset="77"/>
                    <a:ea typeface="Halyard Display" pitchFamily="2" charset="77"/>
                  </a:rPr>
                  <a:t>#SPSP2021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254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venti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C2E6A85-1301-704A-AE2B-A9D68A18D2C1}"/>
              </a:ext>
            </a:extLst>
          </p:cNvPr>
          <p:cNvSpPr/>
          <p:nvPr userDrawn="1"/>
        </p:nvSpPr>
        <p:spPr>
          <a:xfrm>
            <a:off x="0" y="0"/>
            <a:ext cx="12192000" cy="2267712"/>
          </a:xfrm>
          <a:prstGeom prst="rect">
            <a:avLst/>
          </a:prstGeom>
          <a:solidFill>
            <a:srgbClr val="CD2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850FB6-ED2E-5244-AF47-A8E024567824}"/>
              </a:ext>
            </a:extLst>
          </p:cNvPr>
          <p:cNvSpPr/>
          <p:nvPr userDrawn="1"/>
        </p:nvSpPr>
        <p:spPr>
          <a:xfrm>
            <a:off x="0" y="4626864"/>
            <a:ext cx="12192000" cy="2231136"/>
          </a:xfrm>
          <a:prstGeom prst="rect">
            <a:avLst/>
          </a:prstGeom>
          <a:solidFill>
            <a:srgbClr val="FAC3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1D6FA-1564-C64D-B00B-573E8772B193}"/>
              </a:ext>
            </a:extLst>
          </p:cNvPr>
          <p:cNvSpPr/>
          <p:nvPr userDrawn="1"/>
        </p:nvSpPr>
        <p:spPr>
          <a:xfrm>
            <a:off x="0" y="2267712"/>
            <a:ext cx="12192000" cy="292608"/>
          </a:xfrm>
          <a:prstGeom prst="rect">
            <a:avLst/>
          </a:prstGeom>
          <a:solidFill>
            <a:srgbClr val="34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BEBD53-3632-574F-A53C-0902CF418A24}"/>
              </a:ext>
            </a:extLst>
          </p:cNvPr>
          <p:cNvSpPr/>
          <p:nvPr userDrawn="1"/>
        </p:nvSpPr>
        <p:spPr>
          <a:xfrm>
            <a:off x="0" y="6565856"/>
            <a:ext cx="12192000" cy="292608"/>
          </a:xfrm>
          <a:prstGeom prst="rect">
            <a:avLst/>
          </a:prstGeom>
          <a:solidFill>
            <a:srgbClr val="342F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280E8B5-5989-1342-85C1-40367742C599}"/>
              </a:ext>
            </a:extLst>
          </p:cNvPr>
          <p:cNvSpPr/>
          <p:nvPr userDrawn="1"/>
        </p:nvSpPr>
        <p:spPr>
          <a:xfrm>
            <a:off x="1969769" y="-466576"/>
            <a:ext cx="8252460" cy="8247888"/>
          </a:xfrm>
          <a:prstGeom prst="ellipse">
            <a:avLst/>
          </a:prstGeom>
          <a:solidFill>
            <a:srgbClr val="718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D8C0AD9-5161-A444-9D15-ACCF2311F1EE}"/>
              </a:ext>
            </a:extLst>
          </p:cNvPr>
          <p:cNvSpPr/>
          <p:nvPr userDrawn="1"/>
        </p:nvSpPr>
        <p:spPr>
          <a:xfrm>
            <a:off x="2478663" y="2687872"/>
            <a:ext cx="723467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SPSP 2022 </a:t>
            </a:r>
          </a:p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Annual Convention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299011" y="4628868"/>
            <a:ext cx="6015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42F57"/>
                </a:solidFill>
              </a:rPr>
              <a:t>February 17-19,</a:t>
            </a:r>
            <a:r>
              <a:rPr lang="en-US" sz="2000" b="1" baseline="0" dirty="0">
                <a:solidFill>
                  <a:srgbClr val="342F57"/>
                </a:solidFill>
              </a:rPr>
              <a:t> 2022 | San Francisco, California</a:t>
            </a:r>
            <a:endParaRPr lang="en-US" sz="2000" b="1" dirty="0">
              <a:solidFill>
                <a:srgbClr val="342F5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1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109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2" r:id="rId2"/>
    <p:sldLayoutId id="2147483673" r:id="rId3"/>
    <p:sldLayoutId id="2147483683" r:id="rId4"/>
    <p:sldLayoutId id="2147483674" r:id="rId5"/>
    <p:sldLayoutId id="2147483675" r:id="rId6"/>
    <p:sldLayoutId id="2147483677" r:id="rId7"/>
    <p:sldLayoutId id="2147483678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9475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9475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9475B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9475B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B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9475B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4134F7C-D835-8F4F-815B-8F9146F462B8}"/>
              </a:ext>
            </a:extLst>
          </p:cNvPr>
          <p:cNvSpPr txBox="1"/>
          <p:nvPr/>
        </p:nvSpPr>
        <p:spPr>
          <a:xfrm>
            <a:off x="6853002" y="1242824"/>
            <a:ext cx="5334327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rPr>
              <a:t>Exploring Student Residence Hall Ambiance:</a:t>
            </a:r>
          </a:p>
          <a:p>
            <a:r>
              <a:rPr lang="en-US" sz="4000" b="1" dirty="0">
                <a:solidFill>
                  <a:schemeClr val="bg1"/>
                </a:solidFill>
                <a:latin typeface="Halyard Display" pitchFamily="2" charset="77"/>
                <a:ea typeface="Halyard Display" pitchFamily="2" charset="77"/>
              </a:rPr>
              <a:t>Consequences and Typologies </a:t>
            </a:r>
            <a:endParaRPr lang="en-US" sz="4000" b="1" i="0" dirty="0">
              <a:solidFill>
                <a:schemeClr val="bg1"/>
              </a:solidFill>
              <a:latin typeface="Halyard Display" pitchFamily="2" charset="77"/>
              <a:ea typeface="Halyard Display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ED1366-E349-1440-BFE6-87828297076E}"/>
              </a:ext>
            </a:extLst>
          </p:cNvPr>
          <p:cNvSpPr txBox="1"/>
          <p:nvPr/>
        </p:nvSpPr>
        <p:spPr>
          <a:xfrm>
            <a:off x="6853002" y="4523519"/>
            <a:ext cx="482683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Presented by: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latin typeface="Halyard Display Light" pitchFamily="2" charset="77"/>
                <a:ea typeface="Halyard Display Light" pitchFamily="2" charset="77"/>
              </a:rPr>
              <a:t>Benjamin R. Meagher</a:t>
            </a:r>
          </a:p>
          <a:p>
            <a:pPr algn="l"/>
            <a:endParaRPr lang="en-US" sz="2400" b="0" i="0" dirty="0">
              <a:solidFill>
                <a:schemeClr val="bg1"/>
              </a:solidFill>
              <a:latin typeface="Halyard Display Light" pitchFamily="2" charset="77"/>
              <a:ea typeface="Halyard Display Light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233B05-F169-49A8-A8BA-334A5A4DD7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002" y="5842614"/>
            <a:ext cx="4744831" cy="6689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54D35A-71C5-4208-A4BC-DBCC1480E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0452" y="5842614"/>
            <a:ext cx="3997381" cy="66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929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Identifying Room &amp; Student Types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F65C655-2020-41CE-BAA8-8ACAFBBF0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737390"/>
              </p:ext>
            </p:extLst>
          </p:nvPr>
        </p:nvGraphicFramePr>
        <p:xfrm>
          <a:off x="4788801" y="1491585"/>
          <a:ext cx="7285212" cy="478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692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984661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1051243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969849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Entertaining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Inviting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Friendship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Uniqueness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Beauty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Inspirational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Self-Expression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Cleanliness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Relaxation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DCE020-0354-4399-A8AF-2AF73158F11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7880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Inverted Factor Analysis</a:t>
            </a:r>
          </a:p>
          <a:p>
            <a:endParaRPr lang="en-US" sz="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7AE56B-A0EC-4724-A043-70D8ACA83F19}"/>
              </a:ext>
            </a:extLst>
          </p:cNvPr>
          <p:cNvSpPr txBox="1">
            <a:spLocks/>
          </p:cNvSpPr>
          <p:nvPr/>
        </p:nvSpPr>
        <p:spPr>
          <a:xfrm>
            <a:off x="375919" y="2205617"/>
            <a:ext cx="5434945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Actual Rooms on Campus: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1: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2: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3: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F58DCD-4D53-4E7C-BB8D-EC2EB8264992}"/>
              </a:ext>
            </a:extLst>
          </p:cNvPr>
          <p:cNvSpPr/>
          <p:nvPr/>
        </p:nvSpPr>
        <p:spPr>
          <a:xfrm>
            <a:off x="2932094" y="2494145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Peaceful Solitude</a:t>
            </a:r>
          </a:p>
        </p:txBody>
      </p:sp>
    </p:spTree>
    <p:extLst>
      <p:ext uri="{BB962C8B-B14F-4D97-AF65-F5344CB8AC3E}">
        <p14:creationId xmlns:p14="http://schemas.microsoft.com/office/powerpoint/2010/main" val="48834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7B8672-E14E-4C14-9D6E-7406F73BCB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880680"/>
              </p:ext>
            </p:extLst>
          </p:nvPr>
        </p:nvGraphicFramePr>
        <p:xfrm>
          <a:off x="4788802" y="1466001"/>
          <a:ext cx="7285211" cy="478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410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097410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1019836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86979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999137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987029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097410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Self-Expression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Relaxation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Entertaining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Inspirational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Beauty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Uniqueness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Cleanliness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Friendship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Inviting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Identifying Room &amp; Student Types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DCE020-0354-4399-A8AF-2AF73158F11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7880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Inverted Factor Analysis</a:t>
            </a:r>
          </a:p>
          <a:p>
            <a:endParaRPr lang="en-US" sz="5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1C99DC-5798-4575-AEB5-A0F17391919E}"/>
              </a:ext>
            </a:extLst>
          </p:cNvPr>
          <p:cNvSpPr txBox="1">
            <a:spLocks/>
          </p:cNvSpPr>
          <p:nvPr/>
        </p:nvSpPr>
        <p:spPr>
          <a:xfrm>
            <a:off x="375919" y="2205617"/>
            <a:ext cx="5434945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Actual Rooms on Campus: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1: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2: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3: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852EB-DB7F-4F25-8A1B-59D18AC92E6A}"/>
              </a:ext>
            </a:extLst>
          </p:cNvPr>
          <p:cNvSpPr/>
          <p:nvPr/>
        </p:nvSpPr>
        <p:spPr>
          <a:xfrm>
            <a:off x="2932094" y="2494145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Peaceful Solitude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4655D-D804-40B5-A72C-94DFC7EAF2EA}"/>
              </a:ext>
            </a:extLst>
          </p:cNvPr>
          <p:cNvSpPr/>
          <p:nvPr/>
        </p:nvSpPr>
        <p:spPr>
          <a:xfrm>
            <a:off x="2932093" y="2782673"/>
            <a:ext cx="1846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Fun Social Activity</a:t>
            </a:r>
          </a:p>
        </p:txBody>
      </p:sp>
    </p:spTree>
    <p:extLst>
      <p:ext uri="{BB962C8B-B14F-4D97-AF65-F5344CB8AC3E}">
        <p14:creationId xmlns:p14="http://schemas.microsoft.com/office/powerpoint/2010/main" val="148898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7269D1-4FE5-4667-B65C-73A2F287F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165008"/>
              </p:ext>
            </p:extLst>
          </p:nvPr>
        </p:nvGraphicFramePr>
        <p:xfrm>
          <a:off x="4788802" y="1462481"/>
          <a:ext cx="7285208" cy="478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820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103820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991061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95813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927600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1059274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103820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Beauty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Cleanliness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Entertaining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Uniqueness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Relaxation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Inviting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Inspirational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Self-Expression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Friendship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Identifying Room &amp; Student Types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DCE020-0354-4399-A8AF-2AF73158F11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7880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Inverted Factor Analysis</a:t>
            </a:r>
          </a:p>
          <a:p>
            <a:endParaRPr lang="en-US" sz="5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983B2C-2F73-4EA3-8586-1374CB47553A}"/>
              </a:ext>
            </a:extLst>
          </p:cNvPr>
          <p:cNvSpPr txBox="1">
            <a:spLocks/>
          </p:cNvSpPr>
          <p:nvPr/>
        </p:nvSpPr>
        <p:spPr>
          <a:xfrm>
            <a:off x="375919" y="2205617"/>
            <a:ext cx="5434945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Actual Rooms on Campus: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1: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2: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3: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77B20-F3A8-4130-88EB-F35557EC7E1E}"/>
              </a:ext>
            </a:extLst>
          </p:cNvPr>
          <p:cNvSpPr/>
          <p:nvPr/>
        </p:nvSpPr>
        <p:spPr>
          <a:xfrm>
            <a:off x="2932094" y="2494145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Peaceful Solitude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41308-71E1-48DB-9CBE-D957E61C8ACB}"/>
              </a:ext>
            </a:extLst>
          </p:cNvPr>
          <p:cNvSpPr/>
          <p:nvPr/>
        </p:nvSpPr>
        <p:spPr>
          <a:xfrm>
            <a:off x="2932093" y="2782673"/>
            <a:ext cx="1846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Fun Social Activity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433961-05C6-47F2-BCCF-E49272388C0C}"/>
              </a:ext>
            </a:extLst>
          </p:cNvPr>
          <p:cNvSpPr/>
          <p:nvPr/>
        </p:nvSpPr>
        <p:spPr>
          <a:xfrm>
            <a:off x="2932092" y="3069271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Personal Control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A6ADB8-9A7C-458A-B4EB-5E9F27512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0963322"/>
              </p:ext>
            </p:extLst>
          </p:nvPr>
        </p:nvGraphicFramePr>
        <p:xfrm>
          <a:off x="537497" y="3594832"/>
          <a:ext cx="3415071" cy="244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AF1C36-F1D2-48DC-A502-1D6DF1043B76}"/>
              </a:ext>
            </a:extLst>
          </p:cNvPr>
          <p:cNvSpPr/>
          <p:nvPr/>
        </p:nvSpPr>
        <p:spPr>
          <a:xfrm>
            <a:off x="1788816" y="2553351"/>
            <a:ext cx="236629" cy="22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C335D-8642-4F39-BB9C-2BFD19A3274F}"/>
              </a:ext>
            </a:extLst>
          </p:cNvPr>
          <p:cNvSpPr/>
          <p:nvPr/>
        </p:nvSpPr>
        <p:spPr>
          <a:xfrm>
            <a:off x="1788816" y="2820688"/>
            <a:ext cx="236629" cy="229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260B66-5A69-47AD-BD85-573C325523E1}"/>
              </a:ext>
            </a:extLst>
          </p:cNvPr>
          <p:cNvSpPr/>
          <p:nvPr/>
        </p:nvSpPr>
        <p:spPr>
          <a:xfrm>
            <a:off x="1792122" y="3093099"/>
            <a:ext cx="236629" cy="229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6F129-18CC-432D-889E-9B55C412208D}"/>
              </a:ext>
            </a:extLst>
          </p:cNvPr>
          <p:cNvSpPr/>
          <p:nvPr/>
        </p:nvSpPr>
        <p:spPr>
          <a:xfrm>
            <a:off x="2448400" y="456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44%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DCBC8E-1E61-4F01-9EBC-4ADEB467AB3C}"/>
              </a:ext>
            </a:extLst>
          </p:cNvPr>
          <p:cNvSpPr/>
          <p:nvPr/>
        </p:nvSpPr>
        <p:spPr>
          <a:xfrm>
            <a:off x="1583964" y="510602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1EBEC4-7F1E-4835-B9EE-6B4E8EB47122}"/>
              </a:ext>
            </a:extLst>
          </p:cNvPr>
          <p:cNvSpPr/>
          <p:nvPr/>
        </p:nvSpPr>
        <p:spPr>
          <a:xfrm>
            <a:off x="1553812" y="41091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23%</a:t>
            </a:r>
          </a:p>
        </p:txBody>
      </p:sp>
    </p:spTree>
    <p:extLst>
      <p:ext uri="{BB962C8B-B14F-4D97-AF65-F5344CB8AC3E}">
        <p14:creationId xmlns:p14="http://schemas.microsoft.com/office/powerpoint/2010/main" val="10707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4" grpId="0">
        <p:bldAsOne/>
      </p:bldGraphic>
      <p:bldP spid="5" grpId="0" animBg="1"/>
      <p:bldP spid="16" grpId="0" animBg="1"/>
      <p:bldP spid="17" grpId="0" animBg="1"/>
      <p:bldP spid="15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183BB2-5767-499D-8401-18FA9B1D06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658848"/>
              </p:ext>
            </p:extLst>
          </p:nvPr>
        </p:nvGraphicFramePr>
        <p:xfrm>
          <a:off x="4788801" y="1487226"/>
          <a:ext cx="7285213" cy="478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821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103821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991061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95814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1010722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976153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103821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Inviting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Entertaining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Self-Expression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Inspirational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Uniqueness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Beauty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Friendship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Cleanliness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Relaxation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Identifying Room &amp; Student Types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DCE020-0354-4399-A8AF-2AF73158F11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7880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Inverted Factor Analysis</a:t>
            </a:r>
          </a:p>
          <a:p>
            <a:endParaRPr lang="en-US" sz="5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7AE56B-A0EC-4724-A043-70D8ACA83F19}"/>
              </a:ext>
            </a:extLst>
          </p:cNvPr>
          <p:cNvSpPr txBox="1">
            <a:spLocks/>
          </p:cNvSpPr>
          <p:nvPr/>
        </p:nvSpPr>
        <p:spPr>
          <a:xfrm>
            <a:off x="375919" y="2205617"/>
            <a:ext cx="5434945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Ideal Room Preferences: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1: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2: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3: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F58DCD-4D53-4E7C-BB8D-EC2EB8264992}"/>
              </a:ext>
            </a:extLst>
          </p:cNvPr>
          <p:cNvSpPr/>
          <p:nvPr/>
        </p:nvSpPr>
        <p:spPr>
          <a:xfrm>
            <a:off x="2932094" y="2494145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Peaceful Solitude</a:t>
            </a:r>
          </a:p>
        </p:txBody>
      </p:sp>
    </p:spTree>
    <p:extLst>
      <p:ext uri="{BB962C8B-B14F-4D97-AF65-F5344CB8AC3E}">
        <p14:creationId xmlns:p14="http://schemas.microsoft.com/office/powerpoint/2010/main" val="7078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974BE2A-5034-45D5-8B9E-90F7B78145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383450"/>
              </p:ext>
            </p:extLst>
          </p:nvPr>
        </p:nvGraphicFramePr>
        <p:xfrm>
          <a:off x="4788802" y="1466001"/>
          <a:ext cx="7285208" cy="47985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820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103820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991061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95813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949522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1037352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103820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9597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9597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Inviting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95970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Beauty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Relaxation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959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Self-Expression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Friendship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9597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Inspirational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Uniqueness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Entertaining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Cleanliness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Identifying Room &amp; Student Types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DCE020-0354-4399-A8AF-2AF73158F11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7880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Inverted Factor Analysis</a:t>
            </a:r>
          </a:p>
          <a:p>
            <a:endParaRPr lang="en-US" sz="5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A1C99DC-5798-4575-AEB5-A0F17391919E}"/>
              </a:ext>
            </a:extLst>
          </p:cNvPr>
          <p:cNvSpPr txBox="1">
            <a:spLocks/>
          </p:cNvSpPr>
          <p:nvPr/>
        </p:nvSpPr>
        <p:spPr>
          <a:xfrm>
            <a:off x="375919" y="2205617"/>
            <a:ext cx="5434945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Ideal Room Preferences: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1: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2: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3: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0852EB-DB7F-4F25-8A1B-59D18AC92E6A}"/>
              </a:ext>
            </a:extLst>
          </p:cNvPr>
          <p:cNvSpPr/>
          <p:nvPr/>
        </p:nvSpPr>
        <p:spPr>
          <a:xfrm>
            <a:off x="2932094" y="2494145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Peaceful Solitude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5C4655D-D804-40B5-A72C-94DFC7EAF2EA}"/>
              </a:ext>
            </a:extLst>
          </p:cNvPr>
          <p:cNvSpPr/>
          <p:nvPr/>
        </p:nvSpPr>
        <p:spPr>
          <a:xfrm>
            <a:off x="2932093" y="2782673"/>
            <a:ext cx="1436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Social Activity</a:t>
            </a:r>
          </a:p>
        </p:txBody>
      </p:sp>
    </p:spTree>
    <p:extLst>
      <p:ext uri="{BB962C8B-B14F-4D97-AF65-F5344CB8AC3E}">
        <p14:creationId xmlns:p14="http://schemas.microsoft.com/office/powerpoint/2010/main" val="392921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09B6DAE-3ED5-4014-AF12-01B0AD7C13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24814"/>
              </p:ext>
            </p:extLst>
          </p:nvPr>
        </p:nvGraphicFramePr>
        <p:xfrm>
          <a:off x="4786468" y="1462481"/>
          <a:ext cx="7285208" cy="47813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3820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031622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1063259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95813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883054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1103820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103820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Cleanliness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Beauty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1B2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Uniqueness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Inviting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Entertaining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95627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Inspirational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Self-Expression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Friendship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Relaxation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Identifying Room &amp; Student Types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2DCE020-0354-4399-A8AF-2AF73158F118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7880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Inverted Factor Analysis</a:t>
            </a:r>
          </a:p>
          <a:p>
            <a:endParaRPr lang="en-US" sz="5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983B2C-2F73-4EA3-8586-1374CB47553A}"/>
              </a:ext>
            </a:extLst>
          </p:cNvPr>
          <p:cNvSpPr txBox="1">
            <a:spLocks/>
          </p:cNvSpPr>
          <p:nvPr/>
        </p:nvSpPr>
        <p:spPr>
          <a:xfrm>
            <a:off x="375919" y="2205617"/>
            <a:ext cx="5434945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Ideal Room Preferences: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1: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2: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3: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277B20-F3A8-4130-88EB-F35557EC7E1E}"/>
              </a:ext>
            </a:extLst>
          </p:cNvPr>
          <p:cNvSpPr/>
          <p:nvPr/>
        </p:nvSpPr>
        <p:spPr>
          <a:xfrm>
            <a:off x="2932094" y="2494145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Peaceful Solitude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B41308-71E1-48DB-9CBE-D957E61C8ACB}"/>
              </a:ext>
            </a:extLst>
          </p:cNvPr>
          <p:cNvSpPr/>
          <p:nvPr/>
        </p:nvSpPr>
        <p:spPr>
          <a:xfrm>
            <a:off x="2932093" y="2782673"/>
            <a:ext cx="14364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Social Activity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433961-05C6-47F2-BCCF-E49272388C0C}"/>
              </a:ext>
            </a:extLst>
          </p:cNvPr>
          <p:cNvSpPr/>
          <p:nvPr/>
        </p:nvSpPr>
        <p:spPr>
          <a:xfrm>
            <a:off x="2932092" y="3069271"/>
            <a:ext cx="15969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Expressive Fun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EA6ADB8-9A7C-458A-B4EB-5E9F275127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474651"/>
              </p:ext>
            </p:extLst>
          </p:nvPr>
        </p:nvGraphicFramePr>
        <p:xfrm>
          <a:off x="537497" y="3594832"/>
          <a:ext cx="3415071" cy="2443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EAF1C36-F1D2-48DC-A502-1D6DF1043B76}"/>
              </a:ext>
            </a:extLst>
          </p:cNvPr>
          <p:cNvSpPr/>
          <p:nvPr/>
        </p:nvSpPr>
        <p:spPr>
          <a:xfrm>
            <a:off x="1788816" y="2553351"/>
            <a:ext cx="236629" cy="22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B6C335D-8642-4F39-BB9C-2BFD19A3274F}"/>
              </a:ext>
            </a:extLst>
          </p:cNvPr>
          <p:cNvSpPr/>
          <p:nvPr/>
        </p:nvSpPr>
        <p:spPr>
          <a:xfrm>
            <a:off x="1788816" y="2820688"/>
            <a:ext cx="236629" cy="229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260B66-5A69-47AD-BD85-573C325523E1}"/>
              </a:ext>
            </a:extLst>
          </p:cNvPr>
          <p:cNvSpPr/>
          <p:nvPr/>
        </p:nvSpPr>
        <p:spPr>
          <a:xfrm>
            <a:off x="1792122" y="3093099"/>
            <a:ext cx="236629" cy="229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D6F129-18CC-432D-889E-9B55C412208D}"/>
              </a:ext>
            </a:extLst>
          </p:cNvPr>
          <p:cNvSpPr/>
          <p:nvPr/>
        </p:nvSpPr>
        <p:spPr>
          <a:xfrm>
            <a:off x="2448400" y="456273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DCBC8E-1E61-4F01-9EBC-4ADEB467AB3C}"/>
              </a:ext>
            </a:extLst>
          </p:cNvPr>
          <p:cNvSpPr/>
          <p:nvPr/>
        </p:nvSpPr>
        <p:spPr>
          <a:xfrm>
            <a:off x="1583964" y="510602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37%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1EBEC4-7F1E-4835-B9EE-6B4E8EB47122}"/>
              </a:ext>
            </a:extLst>
          </p:cNvPr>
          <p:cNvSpPr/>
          <p:nvPr/>
        </p:nvSpPr>
        <p:spPr>
          <a:xfrm>
            <a:off x="1583963" y="404208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18%</a:t>
            </a:r>
          </a:p>
        </p:txBody>
      </p:sp>
    </p:spTree>
    <p:extLst>
      <p:ext uri="{BB962C8B-B14F-4D97-AF65-F5344CB8AC3E}">
        <p14:creationId xmlns:p14="http://schemas.microsoft.com/office/powerpoint/2010/main" val="414369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Graphic spid="4" grpId="0">
        <p:bldAsOne/>
      </p:bldGraphic>
      <p:bldP spid="5" grpId="0" animBg="1"/>
      <p:bldP spid="16" grpId="0" animBg="1"/>
      <p:bldP spid="17" grpId="0" animBg="1"/>
      <p:bldP spid="15" grpId="0"/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987AF59-8916-4FB2-86C7-09732849C6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4664142"/>
              </p:ext>
            </p:extLst>
          </p:nvPr>
        </p:nvGraphicFramePr>
        <p:xfrm>
          <a:off x="2032000" y="1359499"/>
          <a:ext cx="8128000" cy="460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Identifying Room &amp; Student Types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C983B2C-2F73-4EA3-8586-1374CB47553A}"/>
              </a:ext>
            </a:extLst>
          </p:cNvPr>
          <p:cNvSpPr txBox="1">
            <a:spLocks/>
          </p:cNvSpPr>
          <p:nvPr/>
        </p:nvSpPr>
        <p:spPr>
          <a:xfrm>
            <a:off x="2032000" y="5972519"/>
            <a:ext cx="8127999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-914400" algn="ctr">
              <a:buNone/>
            </a:pPr>
            <a:r>
              <a:rPr lang="en-US" sz="1800" dirty="0"/>
              <a:t>Ideal Room Preferences</a:t>
            </a:r>
          </a:p>
          <a:p>
            <a:pPr lvl="1" algn="ctr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EECFD91-FEFA-4C79-B246-D0FDFED2A04F}"/>
              </a:ext>
            </a:extLst>
          </p:cNvPr>
          <p:cNvSpPr txBox="1">
            <a:spLocks/>
          </p:cNvSpPr>
          <p:nvPr/>
        </p:nvSpPr>
        <p:spPr>
          <a:xfrm>
            <a:off x="6757056" y="1969643"/>
            <a:ext cx="5434945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Actual Rooms on Campus: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1: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2: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en-US" sz="1600" b="1" dirty="0"/>
              <a:t>Group 3: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4A06307-4A54-4BAC-8048-3188CE002764}"/>
              </a:ext>
            </a:extLst>
          </p:cNvPr>
          <p:cNvSpPr/>
          <p:nvPr/>
        </p:nvSpPr>
        <p:spPr>
          <a:xfrm>
            <a:off x="9313231" y="2258171"/>
            <a:ext cx="17780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Peaceful Solitude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E4557E-733C-4C83-8980-7850EFDBB1A6}"/>
              </a:ext>
            </a:extLst>
          </p:cNvPr>
          <p:cNvSpPr/>
          <p:nvPr/>
        </p:nvSpPr>
        <p:spPr>
          <a:xfrm>
            <a:off x="9313230" y="2546699"/>
            <a:ext cx="18468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Fun Social Activity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54794F-B720-43A6-8611-D9A1087BA8A8}"/>
              </a:ext>
            </a:extLst>
          </p:cNvPr>
          <p:cNvSpPr/>
          <p:nvPr/>
        </p:nvSpPr>
        <p:spPr>
          <a:xfrm>
            <a:off x="9313229" y="2833297"/>
            <a:ext cx="17107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Personal Control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A8421DD-677E-4275-8474-73CB7CA351D4}"/>
              </a:ext>
            </a:extLst>
          </p:cNvPr>
          <p:cNvSpPr/>
          <p:nvPr/>
        </p:nvSpPr>
        <p:spPr>
          <a:xfrm>
            <a:off x="8169953" y="2317377"/>
            <a:ext cx="236629" cy="229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4CB9088-6AC5-4A67-B58F-F4B993BDA9D8}"/>
              </a:ext>
            </a:extLst>
          </p:cNvPr>
          <p:cNvSpPr/>
          <p:nvPr/>
        </p:nvSpPr>
        <p:spPr>
          <a:xfrm>
            <a:off x="8169953" y="2584714"/>
            <a:ext cx="236629" cy="2293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92D42AE-1A03-499C-B732-9D6F02CDD0D8}"/>
              </a:ext>
            </a:extLst>
          </p:cNvPr>
          <p:cNvSpPr/>
          <p:nvPr/>
        </p:nvSpPr>
        <p:spPr>
          <a:xfrm>
            <a:off x="8173259" y="2857125"/>
            <a:ext cx="236629" cy="22932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82165FC-C780-487B-9B19-55A40C1314A1}"/>
              </a:ext>
            </a:extLst>
          </p:cNvPr>
          <p:cNvSpPr/>
          <p:nvPr/>
        </p:nvSpPr>
        <p:spPr>
          <a:xfrm>
            <a:off x="3195651" y="436609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60%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29321D1-E3EA-4BBB-94A1-EAFF3D626220}"/>
              </a:ext>
            </a:extLst>
          </p:cNvPr>
          <p:cNvSpPr/>
          <p:nvPr/>
        </p:nvSpPr>
        <p:spPr>
          <a:xfrm>
            <a:off x="3195650" y="294266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17%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E0A7B07-153B-4CFA-B380-16A2E0DCC201}"/>
              </a:ext>
            </a:extLst>
          </p:cNvPr>
          <p:cNvSpPr/>
          <p:nvPr/>
        </p:nvSpPr>
        <p:spPr>
          <a:xfrm>
            <a:off x="3195649" y="224278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23%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7E9AABA-9893-4A88-8A18-7D2BD5F07646}"/>
              </a:ext>
            </a:extLst>
          </p:cNvPr>
          <p:cNvSpPr/>
          <p:nvPr/>
        </p:nvSpPr>
        <p:spPr>
          <a:xfrm>
            <a:off x="5804790" y="4994760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B055D5C-E69F-44A3-9F86-3B96CA28BEA2}"/>
              </a:ext>
            </a:extLst>
          </p:cNvPr>
          <p:cNvSpPr/>
          <p:nvPr/>
        </p:nvSpPr>
        <p:spPr>
          <a:xfrm>
            <a:off x="5805603" y="3933105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36%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74A30EE-58C4-4213-8251-27FF07C3EFF2}"/>
              </a:ext>
            </a:extLst>
          </p:cNvPr>
          <p:cNvSpPr/>
          <p:nvPr/>
        </p:nvSpPr>
        <p:spPr>
          <a:xfrm>
            <a:off x="5804789" y="2901781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31%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BC9AD7-954B-443B-B8ED-521E2DA3DC54}"/>
              </a:ext>
            </a:extLst>
          </p:cNvPr>
          <p:cNvSpPr/>
          <p:nvPr/>
        </p:nvSpPr>
        <p:spPr>
          <a:xfrm>
            <a:off x="8406582" y="519746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28%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463D73-F70B-4E5E-ADCC-6B48CB02CD39}"/>
              </a:ext>
            </a:extLst>
          </p:cNvPr>
          <p:cNvSpPr/>
          <p:nvPr/>
        </p:nvSpPr>
        <p:spPr>
          <a:xfrm>
            <a:off x="8406581" y="4555719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66%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0076B59-7766-4541-A739-6684D36BCBB4}"/>
              </a:ext>
            </a:extLst>
          </p:cNvPr>
          <p:cNvSpPr/>
          <p:nvPr/>
        </p:nvSpPr>
        <p:spPr>
          <a:xfrm>
            <a:off x="8470700" y="3823599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221743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General Discussion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1072446" cy="1738313"/>
          </a:xfrm>
        </p:spPr>
        <p:txBody>
          <a:bodyPr>
            <a:normAutofit/>
          </a:bodyPr>
          <a:lstStyle/>
          <a:p>
            <a:r>
              <a:rPr lang="en-US" sz="2600" dirty="0"/>
              <a:t>Across the three studies, we see evidence that actual-ideal ambiance congruency is associated with mental health </a:t>
            </a:r>
          </a:p>
          <a:p>
            <a:pPr marL="0" indent="0">
              <a:buNone/>
            </a:pPr>
            <a:endParaRPr lang="en-US" sz="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Reductions in stress co-occurs with improved room ambiance</a:t>
            </a:r>
          </a:p>
          <a:p>
            <a:endParaRPr lang="en-US" sz="26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49DD04E-7FDF-4FEA-AC07-E28579BA4EE8}"/>
              </a:ext>
            </a:extLst>
          </p:cNvPr>
          <p:cNvSpPr txBox="1">
            <a:spLocks/>
          </p:cNvSpPr>
          <p:nvPr/>
        </p:nvSpPr>
        <p:spPr>
          <a:xfrm>
            <a:off x="838200" y="3429001"/>
            <a:ext cx="11072446" cy="1028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Students seem to differ primarily in terms of how much they prioritize and experience social activity, peace/quiet, and self-expression. </a:t>
            </a:r>
          </a:p>
          <a:p>
            <a:pPr marL="0" indent="0">
              <a:buNone/>
            </a:pP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11125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0376" y="365125"/>
            <a:ext cx="11900848" cy="1325563"/>
          </a:xfrm>
        </p:spPr>
        <p:txBody>
          <a:bodyPr>
            <a:normAutofit/>
          </a:bodyPr>
          <a:lstStyle/>
          <a:p>
            <a:r>
              <a:rPr lang="en-US" b="1" i="1" dirty="0"/>
              <a:t>Thanks!</a:t>
            </a:r>
            <a:endParaRPr lang="en-US" sz="220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70063C0-4D6B-474D-BD3B-A81780B3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49583"/>
            <a:ext cx="11277600" cy="319460"/>
          </a:xfrm>
        </p:spPr>
        <p:txBody>
          <a:bodyPr>
            <a:noAutofit/>
          </a:bodyPr>
          <a:lstStyle/>
          <a:p>
            <a:pPr marL="457200" lvl="1" indent="-457200">
              <a:buNone/>
            </a:pPr>
            <a:r>
              <a:rPr lang="en-US" dirty="0"/>
              <a:t>Undergraduate Researchers: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0063C0-4D6B-474D-BD3B-A81780B3B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19" y="1488187"/>
            <a:ext cx="7036255" cy="5004688"/>
          </a:xfrm>
        </p:spPr>
        <p:txBody>
          <a:bodyPr>
            <a:normAutofit/>
          </a:bodyPr>
          <a:lstStyle/>
          <a:p>
            <a:pPr marL="457200" lvl="1" indent="-457200">
              <a:buNone/>
            </a:pPr>
            <a:endParaRPr lang="en-US" dirty="0"/>
          </a:p>
          <a:p>
            <a:pPr marL="457200" lvl="1" indent="-457200">
              <a:buNone/>
            </a:pP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Brynn Anderson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Kayla Brady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Elliana Hamilton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err="1"/>
              <a:t>Nhi</a:t>
            </a:r>
            <a:r>
              <a:rPr lang="en-US" dirty="0"/>
              <a:t> Hoang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Emma Kane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Tyler Kennedy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Lauren </a:t>
            </a:r>
            <a:r>
              <a:rPr lang="en-US" dirty="0" err="1"/>
              <a:t>Quillan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Isabel Santos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Kate </a:t>
            </a:r>
            <a:r>
              <a:rPr lang="en-US" dirty="0" err="1"/>
              <a:t>Yakes</a:t>
            </a: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66" y="772904"/>
            <a:ext cx="6509474" cy="917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2373" y="2813750"/>
            <a:ext cx="2238687" cy="297221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0445" y="2813749"/>
            <a:ext cx="2238687" cy="29722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68517" y="2813748"/>
            <a:ext cx="2238687" cy="29722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192373" y="5785963"/>
            <a:ext cx="223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/>
            <a:r>
              <a:rPr lang="en-US" dirty="0"/>
              <a:t>Alyssa Cheadle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30445" y="5785963"/>
            <a:ext cx="223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/>
            <a:r>
              <a:rPr lang="en-US" dirty="0"/>
              <a:t>Loren Toussaint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868517" y="5785963"/>
            <a:ext cx="22386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indent="-457200" algn="ctr"/>
            <a:r>
              <a:rPr lang="en-US" dirty="0"/>
              <a:t>Christine </a:t>
            </a:r>
            <a:r>
              <a:rPr lang="en-US" dirty="0" err="1"/>
              <a:t>Guardino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80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Introduction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848"/>
            <a:ext cx="11296157" cy="2902465"/>
          </a:xfrm>
        </p:spPr>
        <p:txBody>
          <a:bodyPr>
            <a:normAutofit/>
          </a:bodyPr>
          <a:lstStyle/>
          <a:p>
            <a:r>
              <a:rPr lang="en-US" sz="2600" dirty="0"/>
              <a:t>Colleges and universities invest millions of dollars developing and maintaining buildings and common spaces on their campuses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F2F95-ACE5-4463-8524-CB0B98E1FF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871" y="4459773"/>
            <a:ext cx="6420123" cy="1733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92D2F1-82E4-4513-82A3-B2390F829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0" y="3025031"/>
            <a:ext cx="5971953" cy="1241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013428-7072-4099-BE44-FEB13066B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7755" y="3025031"/>
            <a:ext cx="5421936" cy="82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Introduction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848"/>
            <a:ext cx="11296157" cy="2902465"/>
          </a:xfrm>
        </p:spPr>
        <p:txBody>
          <a:bodyPr>
            <a:normAutofit/>
          </a:bodyPr>
          <a:lstStyle/>
          <a:p>
            <a:r>
              <a:rPr lang="en-US" sz="2600" dirty="0"/>
              <a:t>Colleges and universities invest millions of dollars developing and maintaining buildings and common spaces on their campuses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34154"/>
            <a:ext cx="11296157" cy="2902465"/>
          </a:xfrm>
        </p:spPr>
        <p:txBody>
          <a:bodyPr>
            <a:normAutofit/>
          </a:bodyPr>
          <a:lstStyle/>
          <a:p>
            <a:r>
              <a:rPr lang="en-US" sz="2600" dirty="0"/>
              <a:t>At the same time, there is growing concern about the mental health crisis on campuses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5E5F9E-8DEB-444F-9F8D-F3A5DF5A0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45" y="3896788"/>
            <a:ext cx="8113978" cy="10443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E3B70FB-AC60-45D8-81D4-6462509FF5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8" y="5236289"/>
            <a:ext cx="3896559" cy="923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8302FAF-62B6-4498-BC02-9FC33E058F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386" y="4513644"/>
            <a:ext cx="6915970" cy="17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8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Introduction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848"/>
            <a:ext cx="11296157" cy="2902465"/>
          </a:xfrm>
        </p:spPr>
        <p:txBody>
          <a:bodyPr>
            <a:normAutofit/>
          </a:bodyPr>
          <a:lstStyle/>
          <a:p>
            <a:r>
              <a:rPr lang="en-US" sz="2600" dirty="0"/>
              <a:t>Colleges and universities invest millions of dollars developing and maintaining buildings and common spaces on their campuses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934154"/>
            <a:ext cx="11296157" cy="2902465"/>
          </a:xfrm>
        </p:spPr>
        <p:txBody>
          <a:bodyPr>
            <a:normAutofit/>
          </a:bodyPr>
          <a:lstStyle/>
          <a:p>
            <a:r>
              <a:rPr lang="en-US" sz="2600" dirty="0"/>
              <a:t>At the same time, there is growing concern about the mental health crisis on campuses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843" y="4000399"/>
            <a:ext cx="11296157" cy="877074"/>
          </a:xfrm>
        </p:spPr>
        <p:txBody>
          <a:bodyPr>
            <a:normAutofit/>
          </a:bodyPr>
          <a:lstStyle/>
          <a:p>
            <a:r>
              <a:rPr lang="en-US" sz="2600" dirty="0"/>
              <a:t>Psychological research on the relationship between campus infrastructure and student well-being has primarily focused on belonging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2E06B9-DF3F-44AA-B4C0-1C11AE48D11D}"/>
              </a:ext>
            </a:extLst>
          </p:cNvPr>
          <p:cNvSpPr txBox="1">
            <a:spLocks/>
          </p:cNvSpPr>
          <p:nvPr/>
        </p:nvSpPr>
        <p:spPr>
          <a:xfrm>
            <a:off x="1253807" y="4877472"/>
            <a:ext cx="11296157" cy="290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Representation of student identities </a:t>
            </a:r>
            <a:r>
              <a:rPr lang="en-US" sz="1200" dirty="0"/>
              <a:t>(</a:t>
            </a:r>
            <a:r>
              <a:rPr lang="en-US" sz="1200" dirty="0" err="1"/>
              <a:t>Bilewicz</a:t>
            </a:r>
            <a:r>
              <a:rPr lang="en-US" sz="1200" dirty="0"/>
              <a:t> &amp; </a:t>
            </a:r>
            <a:r>
              <a:rPr lang="en-US" sz="1200" dirty="0" err="1"/>
              <a:t>Klebaniuk</a:t>
            </a:r>
            <a:r>
              <a:rPr lang="en-US" sz="1200" dirty="0"/>
              <a:t>, 2013; Kirby et al., 2020)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Structural design of rooms </a:t>
            </a:r>
            <a:r>
              <a:rPr lang="en-US" sz="1200" dirty="0"/>
              <a:t>(Brown et al., 2019; Devlin et al., 2008)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Room locations within buildings </a:t>
            </a:r>
            <a:r>
              <a:rPr lang="en-US" sz="1200" dirty="0"/>
              <a:t>(</a:t>
            </a:r>
            <a:r>
              <a:rPr lang="en-US" sz="1200" dirty="0" err="1"/>
              <a:t>Festinger</a:t>
            </a:r>
            <a:r>
              <a:rPr lang="en-US" sz="1200" dirty="0"/>
              <a:t> et al., 1950)</a:t>
            </a:r>
          </a:p>
        </p:txBody>
      </p:sp>
    </p:spTree>
    <p:extLst>
      <p:ext uri="{BB962C8B-B14F-4D97-AF65-F5344CB8AC3E}">
        <p14:creationId xmlns:p14="http://schemas.microsoft.com/office/powerpoint/2010/main" val="198797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Introduction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94" y="1780231"/>
            <a:ext cx="11296157" cy="2239677"/>
          </a:xfrm>
        </p:spPr>
        <p:txBody>
          <a:bodyPr>
            <a:normAutofit/>
          </a:bodyPr>
          <a:lstStyle/>
          <a:p>
            <a:r>
              <a:rPr lang="en-US" sz="2600" dirty="0"/>
              <a:t>Occupants are not passive -- Individuals can create spaces that reflect particular ambiances </a:t>
            </a:r>
            <a:r>
              <a:rPr lang="en-US" sz="1200" dirty="0"/>
              <a:t>(Gosling et al., 2002; Graham et al., 2015)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2E06B9-DF3F-44AA-B4C0-1C11AE48D11D}"/>
              </a:ext>
            </a:extLst>
          </p:cNvPr>
          <p:cNvSpPr txBox="1">
            <a:spLocks/>
          </p:cNvSpPr>
          <p:nvPr/>
        </p:nvSpPr>
        <p:spPr>
          <a:xfrm>
            <a:off x="1095253" y="2658218"/>
            <a:ext cx="11296157" cy="2902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Relaxation and rejuvenation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Studying and productivity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Socializing with friends</a:t>
            </a:r>
            <a:endParaRPr lang="en-US" sz="1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Stimulation and excitement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Etc.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01091"/>
            <a:ext cx="5128673" cy="877074"/>
          </a:xfrm>
        </p:spPr>
        <p:txBody>
          <a:bodyPr>
            <a:normAutofit/>
          </a:bodyPr>
          <a:lstStyle/>
          <a:p>
            <a:r>
              <a:rPr lang="en-US" sz="2600" dirty="0"/>
              <a:t>How critical is room ambiance to student mental health?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147E7-8AF3-4AA4-8037-B4A20D35C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05952"/>
            <a:ext cx="5922830" cy="333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99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Ambiance Congruency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4AD9E23-AE69-48A9-870A-B7E60FDC4E35}"/>
              </a:ext>
            </a:extLst>
          </p:cNvPr>
          <p:cNvSpPr txBox="1">
            <a:spLocks/>
          </p:cNvSpPr>
          <p:nvPr/>
        </p:nvSpPr>
        <p:spPr>
          <a:xfrm>
            <a:off x="838200" y="1508123"/>
            <a:ext cx="10977880" cy="258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2021 Fall Semester:</a:t>
            </a:r>
          </a:p>
          <a:p>
            <a:endParaRPr lang="en-US" sz="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198 undergraduates recruited (163 retained for analysis)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67% 1</a:t>
            </a:r>
            <a:r>
              <a:rPr lang="en-US" sz="2200" baseline="30000" dirty="0"/>
              <a:t>st</a:t>
            </a:r>
            <a:r>
              <a:rPr lang="en-US" sz="2200" dirty="0"/>
              <a:t> year, 21% 2</a:t>
            </a:r>
            <a:r>
              <a:rPr lang="en-US" sz="2200" baseline="30000" dirty="0"/>
              <a:t>nd</a:t>
            </a:r>
            <a:r>
              <a:rPr lang="en-US" sz="2200" dirty="0"/>
              <a:t> year, 11% 3</a:t>
            </a:r>
            <a:r>
              <a:rPr lang="en-US" sz="2200" baseline="30000" dirty="0"/>
              <a:t>rd</a:t>
            </a:r>
            <a:r>
              <a:rPr lang="en-US" sz="2200" dirty="0"/>
              <a:t> year, 1% 4</a:t>
            </a:r>
            <a:r>
              <a:rPr lang="en-US" sz="2200" baseline="30000" dirty="0"/>
              <a:t>th</a:t>
            </a:r>
            <a:r>
              <a:rPr lang="en-US" sz="2200" dirty="0"/>
              <a:t> year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6E0606-4F80-425A-A03C-533151366888}"/>
              </a:ext>
            </a:extLst>
          </p:cNvPr>
          <p:cNvSpPr txBox="1">
            <a:spLocks/>
          </p:cNvSpPr>
          <p:nvPr/>
        </p:nvSpPr>
        <p:spPr>
          <a:xfrm>
            <a:off x="838200" y="3073719"/>
            <a:ext cx="10977880" cy="4552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2022 Spring Semester:</a:t>
            </a:r>
          </a:p>
          <a:p>
            <a:pPr marL="0" indent="0">
              <a:buNone/>
            </a:pPr>
            <a:endParaRPr lang="en-US" sz="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75 pairs (n = 150) of undergraduate roommates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64% 1</a:t>
            </a:r>
            <a:r>
              <a:rPr lang="en-US" sz="2200" baseline="30000" dirty="0"/>
              <a:t>st</a:t>
            </a:r>
            <a:r>
              <a:rPr lang="en-US" sz="2200" dirty="0"/>
              <a:t> year, 34% 2</a:t>
            </a:r>
            <a:r>
              <a:rPr lang="en-US" sz="2200" baseline="30000" dirty="0"/>
              <a:t>nd</a:t>
            </a:r>
            <a:r>
              <a:rPr lang="en-US" sz="2200" dirty="0"/>
              <a:t> year, 2% 3</a:t>
            </a:r>
            <a:r>
              <a:rPr lang="en-US" sz="2200" baseline="30000" dirty="0"/>
              <a:t>rd</a:t>
            </a:r>
            <a:r>
              <a:rPr lang="en-US" sz="2200" dirty="0"/>
              <a:t> year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43C5BF7-B095-4CC6-82FB-1F04DBA83D30}"/>
              </a:ext>
            </a:extLst>
          </p:cNvPr>
          <p:cNvSpPr txBox="1">
            <a:spLocks/>
          </p:cNvSpPr>
          <p:nvPr/>
        </p:nvSpPr>
        <p:spPr>
          <a:xfrm>
            <a:off x="838200" y="4665398"/>
            <a:ext cx="10977880" cy="2588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2022-2023 Academic Year:</a:t>
            </a:r>
          </a:p>
          <a:p>
            <a:endParaRPr lang="en-US" sz="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84 pairs (n = 168) of first year roommates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C2A56A9F-6A3B-48C0-A7AE-B8A63B2C2478}"/>
              </a:ext>
            </a:extLst>
          </p:cNvPr>
          <p:cNvSpPr/>
          <p:nvPr/>
        </p:nvSpPr>
        <p:spPr>
          <a:xfrm>
            <a:off x="9750798" y="1231833"/>
            <a:ext cx="2065282" cy="99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1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September 2022</a:t>
            </a:r>
          </a:p>
        </p:txBody>
      </p: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E516EF3D-D8E5-4B8F-8536-0B66A49ED375}"/>
              </a:ext>
            </a:extLst>
          </p:cNvPr>
          <p:cNvSpPr/>
          <p:nvPr/>
        </p:nvSpPr>
        <p:spPr>
          <a:xfrm>
            <a:off x="9750798" y="2515777"/>
            <a:ext cx="2065282" cy="99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2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November 2022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9C0E3BE5-4172-406C-82EB-AC7AE07DC3C4}"/>
              </a:ext>
            </a:extLst>
          </p:cNvPr>
          <p:cNvSpPr/>
          <p:nvPr/>
        </p:nvSpPr>
        <p:spPr>
          <a:xfrm>
            <a:off x="9750798" y="3746894"/>
            <a:ext cx="2065282" cy="99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3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February 2023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07EEF368-5282-42DC-9B4D-451EEE805E22}"/>
              </a:ext>
            </a:extLst>
          </p:cNvPr>
          <p:cNvSpPr/>
          <p:nvPr/>
        </p:nvSpPr>
        <p:spPr>
          <a:xfrm>
            <a:off x="9750798" y="5015073"/>
            <a:ext cx="2065282" cy="99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4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2023</a:t>
            </a:r>
          </a:p>
        </p:txBody>
      </p:sp>
    </p:spTree>
    <p:extLst>
      <p:ext uri="{BB962C8B-B14F-4D97-AF65-F5344CB8AC3E}">
        <p14:creationId xmlns:p14="http://schemas.microsoft.com/office/powerpoint/2010/main" val="32739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F65C655-2020-41CE-BAA8-8ACAFBBF0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7005893"/>
              </p:ext>
            </p:extLst>
          </p:nvPr>
        </p:nvGraphicFramePr>
        <p:xfrm>
          <a:off x="4788801" y="2144731"/>
          <a:ext cx="7285212" cy="3584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692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984661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1051243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969849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Ambiance Congruency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2800" y="325347"/>
            <a:ext cx="1111000" cy="75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9520" y="365125"/>
            <a:ext cx="1111000" cy="78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8115" y="1261524"/>
            <a:ext cx="1073557" cy="78974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AD9E23-AE69-48A9-870A-B7E60FDC4E35}"/>
              </a:ext>
            </a:extLst>
          </p:cNvPr>
          <p:cNvSpPr txBox="1">
            <a:spLocks/>
          </p:cNvSpPr>
          <p:nvPr/>
        </p:nvSpPr>
        <p:spPr>
          <a:xfrm>
            <a:off x="838200" y="3436361"/>
            <a:ext cx="3531781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Congruency score computed with correlation coefficient</a:t>
            </a:r>
          </a:p>
          <a:p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788801" y="5823105"/>
          <a:ext cx="7285212" cy="434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692">
                  <a:extLst>
                    <a:ext uri="{9D8B030D-6E8A-4147-A177-3AD203B41FA5}">
                      <a16:colId xmlns:a16="http://schemas.microsoft.com/office/drawing/2014/main" val="1717988704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3952875157"/>
                    </a:ext>
                  </a:extLst>
                </a:gridCol>
                <a:gridCol w="984661">
                  <a:extLst>
                    <a:ext uri="{9D8B030D-6E8A-4147-A177-3AD203B41FA5}">
                      <a16:colId xmlns:a16="http://schemas.microsoft.com/office/drawing/2014/main" val="4081967530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1668574608"/>
                    </a:ext>
                  </a:extLst>
                </a:gridCol>
                <a:gridCol w="1051243">
                  <a:extLst>
                    <a:ext uri="{9D8B030D-6E8A-4147-A177-3AD203B41FA5}">
                      <a16:colId xmlns:a16="http://schemas.microsoft.com/office/drawing/2014/main" val="3329760297"/>
                    </a:ext>
                  </a:extLst>
                </a:gridCol>
                <a:gridCol w="969849">
                  <a:extLst>
                    <a:ext uri="{9D8B030D-6E8A-4147-A177-3AD203B41FA5}">
                      <a16:colId xmlns:a16="http://schemas.microsoft.com/office/drawing/2014/main" val="556134939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2856426410"/>
                    </a:ext>
                  </a:extLst>
                </a:gridCol>
              </a:tblGrid>
              <a:tr h="4307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at all important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Not very Important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Slightly Important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Somewhat Important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Moderately Important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Very</a:t>
                      </a:r>
                      <a:r>
                        <a:rPr lang="en-US" sz="14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Important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Extremely  Important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88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F65C655-2020-41CE-BAA8-8ACAFBBF0A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5108"/>
              </p:ext>
            </p:extLst>
          </p:nvPr>
        </p:nvGraphicFramePr>
        <p:xfrm>
          <a:off x="4788801" y="2144731"/>
          <a:ext cx="7285212" cy="35849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6692">
                  <a:extLst>
                    <a:ext uri="{9D8B030D-6E8A-4147-A177-3AD203B41FA5}">
                      <a16:colId xmlns:a16="http://schemas.microsoft.com/office/drawing/2014/main" val="989740731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3241411737"/>
                    </a:ext>
                  </a:extLst>
                </a:gridCol>
                <a:gridCol w="984661">
                  <a:extLst>
                    <a:ext uri="{9D8B030D-6E8A-4147-A177-3AD203B41FA5}">
                      <a16:colId xmlns:a16="http://schemas.microsoft.com/office/drawing/2014/main" val="1554683205"/>
                    </a:ext>
                  </a:extLst>
                </a:gridCol>
                <a:gridCol w="989383">
                  <a:extLst>
                    <a:ext uri="{9D8B030D-6E8A-4147-A177-3AD203B41FA5}">
                      <a16:colId xmlns:a16="http://schemas.microsoft.com/office/drawing/2014/main" val="3904872413"/>
                    </a:ext>
                  </a:extLst>
                </a:gridCol>
                <a:gridCol w="1051243">
                  <a:extLst>
                    <a:ext uri="{9D8B030D-6E8A-4147-A177-3AD203B41FA5}">
                      <a16:colId xmlns:a16="http://schemas.microsoft.com/office/drawing/2014/main" val="2811289154"/>
                    </a:ext>
                  </a:extLst>
                </a:gridCol>
                <a:gridCol w="969849">
                  <a:extLst>
                    <a:ext uri="{9D8B030D-6E8A-4147-A177-3AD203B41FA5}">
                      <a16:colId xmlns:a16="http://schemas.microsoft.com/office/drawing/2014/main" val="1158171558"/>
                    </a:ext>
                  </a:extLst>
                </a:gridCol>
                <a:gridCol w="1096692">
                  <a:extLst>
                    <a:ext uri="{9D8B030D-6E8A-4147-A177-3AD203B41FA5}">
                      <a16:colId xmlns:a16="http://schemas.microsoft.com/office/drawing/2014/main" val="118263271"/>
                    </a:ext>
                  </a:extLst>
                </a:gridCol>
              </a:tblGrid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964357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Friendship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468068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Creativity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Entertaining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Inviting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Calm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Community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485479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Uniqueness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Beauty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Excitement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Learning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Organization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Safety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Relaxation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37871"/>
                  </a:ext>
                </a:extLst>
              </a:tr>
              <a:tr h="716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Spirituality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Inspirational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Intimacy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Self-Expression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Cleanliness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Comfort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Quiet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700656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4AD9E23-AE69-48A9-870A-B7E60FDC4E35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977880" cy="148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Q-Sort Procedure</a:t>
            </a:r>
          </a:p>
          <a:p>
            <a:endParaRPr lang="en-US" sz="5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Description of ideal room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Description of actual room</a:t>
            </a:r>
          </a:p>
        </p:txBody>
      </p:sp>
    </p:spTree>
    <p:extLst>
      <p:ext uri="{BB962C8B-B14F-4D97-AF65-F5344CB8AC3E}">
        <p14:creationId xmlns:p14="http://schemas.microsoft.com/office/powerpoint/2010/main" val="394775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8 4.81481E-6 L 0.03476 0.3335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1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06133 0.6731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3" y="3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22222E-6 L 0.05638 0.6805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3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Ambiance Congruency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7AC4F-A7A7-46D5-BE1E-9AE6B5214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95" y="1508286"/>
            <a:ext cx="11296157" cy="877074"/>
          </a:xfrm>
        </p:spPr>
        <p:txBody>
          <a:bodyPr>
            <a:normAutofit/>
          </a:bodyPr>
          <a:lstStyle/>
          <a:p>
            <a:r>
              <a:rPr lang="en-US" sz="2600" dirty="0"/>
              <a:t>Ambiance congruency is negatively associated with depressive symptoms, anxiety symptoms, and frequency of negative emotions.</a:t>
            </a:r>
            <a:endParaRPr lang="en-US" sz="12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D3F3FE-74CA-4CBB-91F0-2CAAFF3F14EC}"/>
              </a:ext>
            </a:extLst>
          </p:cNvPr>
          <p:cNvSpPr txBox="1">
            <a:spLocks/>
          </p:cNvSpPr>
          <p:nvPr/>
        </p:nvSpPr>
        <p:spPr>
          <a:xfrm>
            <a:off x="930933" y="2547088"/>
            <a:ext cx="10977880" cy="3318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9475B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True even when controlling for: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Demographics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Big 5 Personality Traits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Academic satisfaction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Sense of connection with the school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/>
              <a:t>Physical health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It was not associated with frequency of positive emotions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8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/>
              <a:t>Roommate’s scores did not predict mental health (just satisfaction)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3523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i="1" dirty="0"/>
              <a:t>Ambiance Congruency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DA7A5-4057-4187-BC6B-BC18D7E81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795" y="1508286"/>
            <a:ext cx="11296157" cy="877074"/>
          </a:xfrm>
        </p:spPr>
        <p:txBody>
          <a:bodyPr>
            <a:normAutofit/>
          </a:bodyPr>
          <a:lstStyle/>
          <a:p>
            <a:r>
              <a:rPr lang="en-US" sz="2600" dirty="0"/>
              <a:t>Evidence that room ambiance changes for the better following periods of high stress (controlling for current stress)</a:t>
            </a:r>
            <a:endParaRPr lang="en-US" sz="1200" dirty="0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FC11F90-4015-4EF2-BAC8-18BB7ABD94C8}"/>
              </a:ext>
            </a:extLst>
          </p:cNvPr>
          <p:cNvSpPr/>
          <p:nvPr/>
        </p:nvSpPr>
        <p:spPr>
          <a:xfrm>
            <a:off x="2897715" y="2734702"/>
            <a:ext cx="2065282" cy="99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Ambiance Congruency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6F76E06-D772-43B5-8C09-10D07807C95C}"/>
              </a:ext>
            </a:extLst>
          </p:cNvPr>
          <p:cNvSpPr/>
          <p:nvPr/>
        </p:nvSpPr>
        <p:spPr>
          <a:xfrm>
            <a:off x="2897715" y="4796065"/>
            <a:ext cx="2065282" cy="9932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Previous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2C9E72EF-1A60-4817-8BEA-8FB9C3380D6F}"/>
              </a:ext>
            </a:extLst>
          </p:cNvPr>
          <p:cNvSpPr/>
          <p:nvPr/>
        </p:nvSpPr>
        <p:spPr>
          <a:xfrm>
            <a:off x="6422580" y="2735740"/>
            <a:ext cx="2065282" cy="9932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Ambiance Congruency</a:t>
            </a:r>
          </a:p>
        </p:txBody>
      </p:sp>
      <p:sp>
        <p:nvSpPr>
          <p:cNvPr id="7" name="Rounded Rectangle 4">
            <a:extLst>
              <a:ext uri="{FF2B5EF4-FFF2-40B4-BE49-F238E27FC236}">
                <a16:creationId xmlns:a16="http://schemas.microsoft.com/office/drawing/2014/main" id="{64A7C912-B3D6-4CCF-B1CA-0D0669AC0F82}"/>
              </a:ext>
            </a:extLst>
          </p:cNvPr>
          <p:cNvSpPr/>
          <p:nvPr/>
        </p:nvSpPr>
        <p:spPr>
          <a:xfrm>
            <a:off x="6422580" y="4797103"/>
            <a:ext cx="2065282" cy="9932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Current</a:t>
            </a:r>
          </a:p>
          <a:p>
            <a:pPr algn="ctr"/>
            <a:endParaRPr lang="en-US" sz="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Stress</a:t>
            </a:r>
          </a:p>
        </p:txBody>
      </p: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43FF49E6-0963-4BED-B5B0-AF68414927E8}"/>
              </a:ext>
            </a:extLst>
          </p:cNvPr>
          <p:cNvCxnSpPr>
            <a:stCxn id="6" idx="3"/>
            <a:endCxn id="7" idx="3"/>
          </p:cNvCxnSpPr>
          <p:nvPr/>
        </p:nvCxnSpPr>
        <p:spPr>
          <a:xfrm>
            <a:off x="8487862" y="3232354"/>
            <a:ext cx="12700" cy="2061363"/>
          </a:xfrm>
          <a:prstGeom prst="curvedConnector3">
            <a:avLst>
              <a:gd name="adj1" fmla="val 180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9B8A55D-96A2-4FFF-94FE-74D1FA027919}"/>
              </a:ext>
            </a:extLst>
          </p:cNvPr>
          <p:cNvCxnSpPr>
            <a:stCxn id="4" idx="3"/>
            <a:endCxn id="6" idx="1"/>
          </p:cNvCxnSpPr>
          <p:nvPr/>
        </p:nvCxnSpPr>
        <p:spPr>
          <a:xfrm>
            <a:off x="4962997" y="3231316"/>
            <a:ext cx="1459583" cy="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ADC6E37-E40B-4E1B-ADD8-D464A320D0DE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4962997" y="5292679"/>
            <a:ext cx="1459583" cy="10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lus Sign 17">
            <a:extLst>
              <a:ext uri="{FF2B5EF4-FFF2-40B4-BE49-F238E27FC236}">
                <a16:creationId xmlns:a16="http://schemas.microsoft.com/office/drawing/2014/main" id="{7BB7541B-476E-4913-8035-6E011ECF3D71}"/>
              </a:ext>
            </a:extLst>
          </p:cNvPr>
          <p:cNvSpPr/>
          <p:nvPr/>
        </p:nvSpPr>
        <p:spPr>
          <a:xfrm>
            <a:off x="5566026" y="2998309"/>
            <a:ext cx="253524" cy="221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lus Sign 18">
            <a:extLst>
              <a:ext uri="{FF2B5EF4-FFF2-40B4-BE49-F238E27FC236}">
                <a16:creationId xmlns:a16="http://schemas.microsoft.com/office/drawing/2014/main" id="{732CDFA9-DF8C-4DC9-9015-6419AE9C1DD0}"/>
              </a:ext>
            </a:extLst>
          </p:cNvPr>
          <p:cNvSpPr/>
          <p:nvPr/>
        </p:nvSpPr>
        <p:spPr>
          <a:xfrm>
            <a:off x="5566026" y="5058634"/>
            <a:ext cx="253524" cy="221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8B41D7B8-4A98-4216-BF25-C4FDB24494A2}"/>
              </a:ext>
            </a:extLst>
          </p:cNvPr>
          <p:cNvSpPr/>
          <p:nvPr/>
        </p:nvSpPr>
        <p:spPr>
          <a:xfrm>
            <a:off x="8809703" y="4169628"/>
            <a:ext cx="363794" cy="18681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73E6128-5209-429E-8086-6136D91F0EF6}"/>
              </a:ext>
            </a:extLst>
          </p:cNvPr>
          <p:cNvCxnSpPr>
            <a:cxnSpLocks/>
          </p:cNvCxnSpPr>
          <p:nvPr/>
        </p:nvCxnSpPr>
        <p:spPr>
          <a:xfrm flipV="1">
            <a:off x="4962997" y="3715118"/>
            <a:ext cx="1536126" cy="1151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us Sign 23">
            <a:extLst>
              <a:ext uri="{FF2B5EF4-FFF2-40B4-BE49-F238E27FC236}">
                <a16:creationId xmlns:a16="http://schemas.microsoft.com/office/drawing/2014/main" id="{DF67738E-31A3-4BBA-9213-3FFB2A758F0F}"/>
              </a:ext>
            </a:extLst>
          </p:cNvPr>
          <p:cNvSpPr/>
          <p:nvPr/>
        </p:nvSpPr>
        <p:spPr>
          <a:xfrm>
            <a:off x="5566026" y="4041802"/>
            <a:ext cx="253524" cy="2212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8" grpId="0" animBg="1"/>
      <p:bldP spid="19" grpId="0" animBg="1"/>
      <p:bldP spid="20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5">
      <a:dk1>
        <a:srgbClr val="26174D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5521</TotalTime>
  <Words>925</Words>
  <Application>Microsoft Office PowerPoint</Application>
  <PresentationFormat>Widescreen</PresentationFormat>
  <Paragraphs>354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Halyard Display</vt:lpstr>
      <vt:lpstr>Halyard Display Light</vt:lpstr>
      <vt:lpstr>ITF Devanagari Marathi Book</vt:lpstr>
      <vt:lpstr>Lemongrass Script</vt:lpstr>
      <vt:lpstr>Tahoma</vt:lpstr>
      <vt:lpstr>Wingdings</vt:lpstr>
      <vt:lpstr>Office Theme</vt:lpstr>
      <vt:lpstr>PowerPoint Presentation</vt:lpstr>
      <vt:lpstr>Introduction</vt:lpstr>
      <vt:lpstr>Introduction</vt:lpstr>
      <vt:lpstr>Introduction</vt:lpstr>
      <vt:lpstr>Introduction</vt:lpstr>
      <vt:lpstr>Ambiance Congruency</vt:lpstr>
      <vt:lpstr>Ambiance Congruency</vt:lpstr>
      <vt:lpstr>Ambiance Congruency</vt:lpstr>
      <vt:lpstr>Ambiance Congruency</vt:lpstr>
      <vt:lpstr>Identifying Room &amp; Student Types</vt:lpstr>
      <vt:lpstr>Identifying Room &amp; Student Types</vt:lpstr>
      <vt:lpstr>Identifying Room &amp; Student Types</vt:lpstr>
      <vt:lpstr>Identifying Room &amp; Student Types</vt:lpstr>
      <vt:lpstr>Identifying Room &amp; Student Types</vt:lpstr>
      <vt:lpstr>Identifying Room &amp; Student Types</vt:lpstr>
      <vt:lpstr>Identifying Room &amp; Student Types</vt:lpstr>
      <vt:lpstr>General Discussion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Chad Rummel</dc:creator>
  <cp:lastModifiedBy>Benjamin Meagher</cp:lastModifiedBy>
  <cp:revision>305</cp:revision>
  <dcterms:created xsi:type="dcterms:W3CDTF">2019-08-28T19:45:05Z</dcterms:created>
  <dcterms:modified xsi:type="dcterms:W3CDTF">2023-09-11T16:50:00Z</dcterms:modified>
</cp:coreProperties>
</file>