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Roboto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84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7e513fa6c7_0_9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7e513fa6c7_0_9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2b08fd0496876d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2b08fd0496876d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7e513fa6c7_0_8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7e513fa6c7_0_8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2b08fd0496876d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2b08fd0496876d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2b08fd0496876d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2b08fd0496876d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2b08fd0496876d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2b08fd0496876d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7e513fa6c7_0_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7e513fa6c7_0_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7e513fa6c7_0_9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7e513fa6c7_0_9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7e513fa6c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7e513fa6c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2b08fd0496876d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2b08fd0496876d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7e513fa6c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7e513fa6c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2b08fd0496876d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2b08fd0496876d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2b08fd0496876d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2b08fd0496876d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7e60dc02d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7e60dc02d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2b08fd0496876d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2b08fd0496876d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7e60dc02d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7e60dc02d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1619550"/>
            <a:ext cx="8520600" cy="224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480">
                <a:solidFill>
                  <a:srgbClr val="3C6BA9"/>
                </a:solidFill>
                <a:latin typeface="Roboto"/>
                <a:ea typeface="Roboto"/>
                <a:cs typeface="Roboto"/>
                <a:sym typeface="Roboto"/>
              </a:rPr>
              <a:t>Longitudinal Research </a:t>
            </a:r>
            <a:endParaRPr sz="4480">
              <a:solidFill>
                <a:srgbClr val="3C6BA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480">
                <a:solidFill>
                  <a:srgbClr val="3C6BA9"/>
                </a:solidFill>
                <a:latin typeface="Roboto"/>
                <a:ea typeface="Roboto"/>
                <a:cs typeface="Roboto"/>
                <a:sym typeface="Roboto"/>
              </a:rPr>
              <a:t>&amp;</a:t>
            </a:r>
            <a:endParaRPr sz="4480">
              <a:solidFill>
                <a:srgbClr val="3C6BA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480">
                <a:solidFill>
                  <a:srgbClr val="3C6BA9"/>
                </a:solidFill>
                <a:latin typeface="Roboto"/>
                <a:ea typeface="Roboto"/>
                <a:cs typeface="Roboto"/>
                <a:sym typeface="Roboto"/>
              </a:rPr>
              <a:t> Advanced Functions in Qualtrics</a:t>
            </a:r>
            <a:endParaRPr sz="4480">
              <a:solidFill>
                <a:srgbClr val="3C6BA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9009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Anita Esquerra-Zwiers, Ph.D., RN, CBS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Associate Professor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Nursing Department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4146" y="119346"/>
            <a:ext cx="2518150" cy="158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2125" y="4530900"/>
            <a:ext cx="2756700" cy="61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C6BA9"/>
                </a:solidFill>
                <a:latin typeface="Roboto"/>
                <a:ea typeface="Roboto"/>
                <a:cs typeface="Roboto"/>
                <a:sym typeface="Roboto"/>
              </a:rPr>
              <a:t>Survey Flow</a:t>
            </a:r>
            <a:endParaRPr b="1">
              <a:solidFill>
                <a:srgbClr val="3C6BA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" name="Google Shape;133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Conditional Questions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b="1"/>
              <a:t>Example: </a:t>
            </a:r>
            <a:r>
              <a:rPr lang="en"/>
              <a:t>If participant marked in a previous survey that they are no longer breastfeeding the Breastfeeding Block will not be displayed</a:t>
            </a:r>
            <a:endParaRPr/>
          </a:p>
        </p:txBody>
      </p:sp>
      <p:pic>
        <p:nvPicPr>
          <p:cNvPr id="134" name="Google Shape;13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1170125"/>
            <a:ext cx="4267203" cy="2667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C6BA9"/>
                </a:solidFill>
                <a:latin typeface="Roboto"/>
                <a:ea typeface="Roboto"/>
                <a:cs typeface="Roboto"/>
                <a:sym typeface="Roboto"/>
              </a:rPr>
              <a:t>Workflow: Create a Directory</a:t>
            </a:r>
            <a:endParaRPr b="1">
              <a:solidFill>
                <a:srgbClr val="3C6BA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0" name="Google Shape;14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9587" y="1131950"/>
            <a:ext cx="5264824" cy="329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3C6BA9"/>
                </a:solidFill>
                <a:latin typeface="Roboto"/>
                <a:ea typeface="Roboto"/>
                <a:cs typeface="Roboto"/>
                <a:sym typeface="Roboto"/>
              </a:rPr>
              <a:t>Workflows: Send Notifications to Team</a:t>
            </a:r>
            <a:endParaRPr sz="2500" b="1">
              <a:solidFill>
                <a:srgbClr val="3C6BA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6" name="Google Shape;146;p24"/>
          <p:cNvPicPr preferRelativeResize="0"/>
          <p:nvPr/>
        </p:nvPicPr>
        <p:blipFill rotWithShape="1">
          <a:blip r:embed="rId3">
            <a:alphaModFix/>
          </a:blip>
          <a:srcRect t="13344"/>
          <a:stretch/>
        </p:blipFill>
        <p:spPr>
          <a:xfrm>
            <a:off x="445325" y="1030738"/>
            <a:ext cx="5690650" cy="3082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4"/>
          <p:cNvPicPr preferRelativeResize="0"/>
          <p:nvPr/>
        </p:nvPicPr>
        <p:blipFill rotWithShape="1">
          <a:blip r:embed="rId4">
            <a:alphaModFix/>
          </a:blip>
          <a:srcRect t="12572"/>
          <a:stretch/>
        </p:blipFill>
        <p:spPr>
          <a:xfrm>
            <a:off x="3264350" y="1803150"/>
            <a:ext cx="5397376" cy="294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C6BA9"/>
                </a:solidFill>
                <a:latin typeface="Roboto"/>
                <a:ea typeface="Roboto"/>
                <a:cs typeface="Roboto"/>
                <a:sym typeface="Roboto"/>
              </a:rPr>
              <a:t>Workflows: Link to Next Survey</a:t>
            </a:r>
            <a:endParaRPr b="1">
              <a:solidFill>
                <a:srgbClr val="3C6BA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endParaRPr b="1">
              <a:solidFill>
                <a:srgbClr val="3C6BA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3C6BA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3" name="Google Shape;15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5225" y="1065125"/>
            <a:ext cx="6113562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C6BA9"/>
                </a:solidFill>
                <a:latin typeface="Roboto"/>
                <a:ea typeface="Roboto"/>
                <a:cs typeface="Roboto"/>
                <a:sym typeface="Roboto"/>
              </a:rPr>
              <a:t>SMS Messaging</a:t>
            </a:r>
            <a:endParaRPr b="1">
              <a:solidFill>
                <a:srgbClr val="3C6BA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9" name="Google Shape;159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***Special feature***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Need to have verbiage created before releasing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Make sure consent form addresses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Have to offer STOP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Costs: Contact Frost Research Center</a:t>
            </a:r>
            <a:endParaRPr/>
          </a:p>
        </p:txBody>
      </p:sp>
      <p:pic>
        <p:nvPicPr>
          <p:cNvPr id="160" name="Google Shape;16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1170125"/>
            <a:ext cx="4267203" cy="2667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C6BA9"/>
                </a:solidFill>
                <a:latin typeface="Roboto"/>
                <a:ea typeface="Roboto"/>
                <a:cs typeface="Roboto"/>
                <a:sym typeface="Roboto"/>
              </a:rPr>
              <a:t>Translations</a:t>
            </a:r>
            <a:endParaRPr b="1">
              <a:solidFill>
                <a:srgbClr val="3C6BA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6" name="Google Shape;166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312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Helpful Tips</a:t>
            </a:r>
            <a:endParaRPr b="1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Company works with Qualtrics that can translate your surveys and add them to your projects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Lessons Learned</a:t>
            </a:r>
            <a:endParaRPr b="1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Check translation progress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Each time you change the primary language survey you will need to verify the translated version </a:t>
            </a:r>
            <a:endParaRPr/>
          </a:p>
        </p:txBody>
      </p:sp>
      <p:pic>
        <p:nvPicPr>
          <p:cNvPr id="167" name="Google Shape;167;p27"/>
          <p:cNvPicPr preferRelativeResize="0"/>
          <p:nvPr/>
        </p:nvPicPr>
        <p:blipFill rotWithShape="1">
          <a:blip r:embed="rId3">
            <a:alphaModFix/>
          </a:blip>
          <a:srcRect l="21297" t="13517"/>
          <a:stretch/>
        </p:blipFill>
        <p:spPr>
          <a:xfrm>
            <a:off x="4814875" y="378200"/>
            <a:ext cx="4138527" cy="284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1801" y="2629290"/>
            <a:ext cx="4312202" cy="2227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C6BA9"/>
                </a:solidFill>
                <a:latin typeface="Roboto"/>
                <a:ea typeface="Roboto"/>
                <a:cs typeface="Roboto"/>
                <a:sym typeface="Roboto"/>
              </a:rPr>
              <a:t>Next Steps</a:t>
            </a:r>
            <a:endParaRPr b="1">
              <a:solidFill>
                <a:srgbClr val="3C6BA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4" name="Google Shape;174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FUNDED!!! Blue Cross Blue Shield of Michigan Foundation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HSRB: Complete proposal and obtain approval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Train Lactation Providers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C6BA9"/>
                </a:solidFill>
                <a:latin typeface="Roboto"/>
                <a:ea typeface="Roboto"/>
                <a:cs typeface="Roboto"/>
                <a:sym typeface="Roboto"/>
              </a:rPr>
              <a:t>Thank You</a:t>
            </a:r>
            <a:endParaRPr b="1">
              <a:solidFill>
                <a:srgbClr val="3C6BA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" name="Google Shape;180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Undergraduate Research Students</a:t>
            </a:r>
            <a:endParaRPr b="1"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Hibist Demilie- ‘22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Jeannie (Phuong Anh) Vu- ‘23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Isabel (Sofia) Lopez- ‘23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Delaney Wesolek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Erin Matheny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Aurore Shima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Lydia (Chaeeun) Byun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81" name="Google Shape;181;p2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Collaborators</a:t>
            </a:r>
            <a:endParaRPr b="1"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Alyssa Cheadle, PhD Hope College Psychology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Tricia Johnson, Rush University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Rebecca Antaya, RD Nourished Beginnings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Ottawa County Department of Public Health- Maternal Infant Health Program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Becky Shanahan, RN and Beth Curley, RN, 2 for Baby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Anne Dalton, OT, Foundational Feeding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C6BA9"/>
                </a:solidFill>
                <a:latin typeface="Roboto"/>
                <a:ea typeface="Roboto"/>
                <a:cs typeface="Roboto"/>
                <a:sym typeface="Roboto"/>
              </a:rPr>
              <a:t>Objectives</a:t>
            </a:r>
            <a:endParaRPr b="1">
              <a:solidFill>
                <a:srgbClr val="3C6BA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Introduce My MMMI Lactation Coach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Share advanced functions in Qualtrics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 l="3892"/>
          <a:stretch/>
        </p:blipFill>
        <p:spPr>
          <a:xfrm>
            <a:off x="3696950" y="899928"/>
            <a:ext cx="5441101" cy="4457871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ctrTitle"/>
          </p:nvPr>
        </p:nvSpPr>
        <p:spPr>
          <a:xfrm>
            <a:off x="236850" y="457350"/>
            <a:ext cx="5441100" cy="1962000"/>
          </a:xfrm>
          <a:prstGeom prst="rect">
            <a:avLst/>
          </a:prstGeom>
          <a:ln w="9525" cap="flat" cmpd="sng">
            <a:solidFill>
              <a:srgbClr val="3C6B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>
                <a:solidFill>
                  <a:srgbClr val="3C6BA9"/>
                </a:solidFill>
                <a:latin typeface="Roboto"/>
                <a:ea typeface="Roboto"/>
                <a:cs typeface="Roboto"/>
                <a:sym typeface="Roboto"/>
              </a:rPr>
              <a:t>My MMMI Lactation Coach</a:t>
            </a:r>
            <a:endParaRPr sz="5400" b="1">
              <a:solidFill>
                <a:srgbClr val="3C6BA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subTitle" idx="1"/>
          </p:nvPr>
        </p:nvSpPr>
        <p:spPr>
          <a:xfrm>
            <a:off x="502425" y="3220975"/>
            <a:ext cx="3707700" cy="9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3C6BA9"/>
                </a:solidFill>
              </a:rPr>
              <a:t>Mother’s Milk For Michigan Infants Research Team </a:t>
            </a:r>
            <a:endParaRPr sz="1800" b="1">
              <a:solidFill>
                <a:srgbClr val="3C6BA9"/>
              </a:solidFill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4">
            <a:alphaModFix/>
          </a:blip>
          <a:srcRect t="19851" b="18400"/>
          <a:stretch/>
        </p:blipFill>
        <p:spPr>
          <a:xfrm>
            <a:off x="6953484" y="282325"/>
            <a:ext cx="1580917" cy="97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>
                <a:solidFill>
                  <a:srgbClr val="3C6BA9"/>
                </a:solidFill>
                <a:latin typeface="Roboto"/>
                <a:ea typeface="Roboto"/>
                <a:cs typeface="Roboto"/>
                <a:sym typeface="Roboto"/>
              </a:rPr>
              <a:t>Aims of My MMMI Lactation Coach</a:t>
            </a:r>
            <a:endParaRPr sz="2500" b="1">
              <a:solidFill>
                <a:srgbClr val="3C6BA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Evaluate the impact of My MMMI LC using existing care models on lactation outcomes.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Existing Care Models</a:t>
            </a:r>
            <a:endParaRPr/>
          </a:p>
          <a:p>
            <a:pPr marL="914400" lvl="0" indent="-306863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450"/>
              <a:t>In home lactation providers standard of care</a:t>
            </a:r>
            <a:endParaRPr sz="1450"/>
          </a:p>
          <a:p>
            <a:pPr marL="914400" lvl="0" indent="-306863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450"/>
              <a:t>Women Infant Children</a:t>
            </a:r>
            <a:endParaRPr sz="1450"/>
          </a:p>
          <a:p>
            <a:pPr marL="914400" lvl="0" indent="-306863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450"/>
              <a:t>Maternal Infant Health Program</a:t>
            </a:r>
            <a:endParaRPr sz="145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Lactation Outcomes</a:t>
            </a:r>
            <a:endParaRPr/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Attitudes, Social Norms, Perceived Behavioral Control</a:t>
            </a:r>
            <a:endParaRPr/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Exclusivity and Duration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Examine the effectiveness of breastfeeding duration and exclusivity in reducing maternal health and infant health outcomes</a:t>
            </a:r>
            <a:endParaRPr/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Maternal health outcomes: Blood pressure, BMI, anxiety, depression, sleep</a:t>
            </a:r>
            <a:endParaRPr/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Infant health outcomes: Infant growth trajectories, well:sick visits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Describe human milk sodium and potassium concentrations over the first 14 days of lactation</a:t>
            </a:r>
            <a:endParaRPr/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Sodium and Potassium are biomarkers for the phases of lactation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C6BA9"/>
                </a:solidFill>
                <a:latin typeface="Roboto"/>
                <a:ea typeface="Roboto"/>
                <a:cs typeface="Roboto"/>
                <a:sym typeface="Roboto"/>
              </a:rPr>
              <a:t>My MMMI Lactation Coach</a:t>
            </a:r>
            <a:endParaRPr b="1">
              <a:solidFill>
                <a:srgbClr val="3C6BA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703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500"/>
              <a:buFont typeface="Roboto"/>
              <a:buChar char="●"/>
            </a:pPr>
            <a:r>
              <a:rPr lang="en" sz="1500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Access to My MMMI Data</a:t>
            </a:r>
            <a:endParaRPr sz="1500">
              <a:solidFill>
                <a:srgbClr val="4A86E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80010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○"/>
            </a:pP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Targeted timed education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80010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○"/>
            </a:pP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Logs: Feeding/Pumping/Diaper/Visits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80010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○"/>
            </a:pP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Modes: Pregnancy &amp; Baby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500"/>
              <a:buFont typeface="Roboto"/>
              <a:buChar char="●"/>
            </a:pPr>
            <a:r>
              <a:rPr lang="en" sz="1500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Lactation Provider Visits</a:t>
            </a:r>
            <a:endParaRPr sz="1500">
              <a:solidFill>
                <a:srgbClr val="4A86E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80010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○"/>
            </a:pP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 visits during the first 2 weeks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80010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○"/>
            </a:pP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Education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80010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○"/>
            </a:pP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Precision Lactation Protocols 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80010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○"/>
            </a:pP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Milk Analysis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500"/>
              <a:buFont typeface="Roboto"/>
              <a:buChar char="●"/>
            </a:pPr>
            <a:r>
              <a:rPr lang="en" sz="1500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Weekly Phone Calls</a:t>
            </a: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x 5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500"/>
              <a:buFont typeface="Roboto"/>
              <a:buChar char="●"/>
            </a:pPr>
            <a:r>
              <a:rPr lang="en" sz="15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Milk Collection &amp; Analysis </a:t>
            </a: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x14 days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500"/>
              <a:buFont typeface="Roboto"/>
              <a:buChar char="●"/>
            </a:pPr>
            <a:r>
              <a:rPr lang="en" sz="1500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Surveys</a:t>
            </a:r>
            <a:endParaRPr sz="1500">
              <a:solidFill>
                <a:srgbClr val="4A86E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500"/>
              <a:buFont typeface="Roboto"/>
              <a:buChar char="●"/>
            </a:pPr>
            <a:r>
              <a:rPr lang="en" sz="1500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Participants</a:t>
            </a:r>
            <a:endParaRPr sz="1500">
              <a:solidFill>
                <a:srgbClr val="4A86E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○"/>
            </a:pP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Maternal Infant Health Programs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○"/>
            </a:pP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Women Infant Children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 rotWithShape="1">
          <a:blip r:embed="rId3">
            <a:alphaModFix/>
          </a:blip>
          <a:srcRect t="8650"/>
          <a:stretch/>
        </p:blipFill>
        <p:spPr>
          <a:xfrm>
            <a:off x="4938100" y="285500"/>
            <a:ext cx="1804949" cy="3569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33603">
            <a:off x="6696275" y="1417849"/>
            <a:ext cx="2372872" cy="177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41224" y="3483150"/>
            <a:ext cx="2494424" cy="1660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C6BA9"/>
                </a:solidFill>
              </a:rPr>
              <a:t>Surveys</a:t>
            </a:r>
            <a:endParaRPr b="1">
              <a:solidFill>
                <a:srgbClr val="3C6BA9"/>
              </a:solidFill>
            </a:endParaRPr>
          </a:p>
        </p:txBody>
      </p:sp>
      <p:cxnSp>
        <p:nvCxnSpPr>
          <p:cNvPr id="92" name="Google Shape;92;p18"/>
          <p:cNvCxnSpPr>
            <a:stCxn id="93" idx="2"/>
            <a:endCxn id="94" idx="1"/>
          </p:cNvCxnSpPr>
          <p:nvPr/>
        </p:nvCxnSpPr>
        <p:spPr>
          <a:xfrm rot="10800000" flipH="1">
            <a:off x="1292700" y="2396850"/>
            <a:ext cx="317700" cy="174900"/>
          </a:xfrm>
          <a:prstGeom prst="bentConnector3">
            <a:avLst>
              <a:gd name="adj1" fmla="val 49996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3" name="Google Shape;93;p18"/>
          <p:cNvSpPr/>
          <p:nvPr/>
        </p:nvSpPr>
        <p:spPr>
          <a:xfrm rot="-5400000">
            <a:off x="403500" y="2309100"/>
            <a:ext cx="1253100" cy="525300"/>
          </a:xfrm>
          <a:prstGeom prst="roundRect">
            <a:avLst>
              <a:gd name="adj" fmla="val 16667"/>
            </a:avLst>
          </a:prstGeom>
          <a:solidFill>
            <a:srgbClr val="4A86E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Eligibility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" name="Google Shape;94;p18"/>
          <p:cNvSpPr/>
          <p:nvPr/>
        </p:nvSpPr>
        <p:spPr>
          <a:xfrm>
            <a:off x="1610375" y="2134274"/>
            <a:ext cx="2020500" cy="525300"/>
          </a:xfrm>
          <a:prstGeom prst="roundRect">
            <a:avLst>
              <a:gd name="adj" fmla="val 16667"/>
            </a:avLst>
          </a:prstGeom>
          <a:solidFill>
            <a:srgbClr val="4A86E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Conset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" name="Google Shape;95;p18"/>
          <p:cNvSpPr/>
          <p:nvPr/>
        </p:nvSpPr>
        <p:spPr>
          <a:xfrm>
            <a:off x="4011875" y="1671288"/>
            <a:ext cx="2020500" cy="525300"/>
          </a:xfrm>
          <a:prstGeom prst="roundRect">
            <a:avLst>
              <a:gd name="adj" fmla="val 16667"/>
            </a:avLst>
          </a:prstGeom>
          <a:solidFill>
            <a:srgbClr val="4A86E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Health and Pregnancy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" name="Google Shape;96;p18"/>
          <p:cNvSpPr/>
          <p:nvPr/>
        </p:nvSpPr>
        <p:spPr>
          <a:xfrm>
            <a:off x="4011875" y="2577588"/>
            <a:ext cx="2020500" cy="525300"/>
          </a:xfrm>
          <a:prstGeom prst="roundRect">
            <a:avLst>
              <a:gd name="adj" fmla="val 16667"/>
            </a:avLst>
          </a:prstGeom>
          <a:solidFill>
            <a:srgbClr val="4A86E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Birth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" name="Google Shape;97;p18"/>
          <p:cNvSpPr/>
          <p:nvPr/>
        </p:nvSpPr>
        <p:spPr>
          <a:xfrm>
            <a:off x="4011875" y="4160488"/>
            <a:ext cx="2020500" cy="525300"/>
          </a:xfrm>
          <a:prstGeom prst="roundRect">
            <a:avLst>
              <a:gd name="adj" fmla="val 16667"/>
            </a:avLst>
          </a:prstGeom>
          <a:solidFill>
            <a:srgbClr val="4A86E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Post Birth Assessment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8" name="Google Shape;98;p18"/>
          <p:cNvCxnSpPr>
            <a:stCxn id="94" idx="3"/>
            <a:endCxn id="95" idx="1"/>
          </p:cNvCxnSpPr>
          <p:nvPr/>
        </p:nvCxnSpPr>
        <p:spPr>
          <a:xfrm rot="10800000" flipH="1">
            <a:off x="3630875" y="1934024"/>
            <a:ext cx="381000" cy="4629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9" name="Google Shape;99;p18"/>
          <p:cNvCxnSpPr>
            <a:stCxn id="95" idx="2"/>
            <a:endCxn id="96" idx="0"/>
          </p:cNvCxnSpPr>
          <p:nvPr/>
        </p:nvCxnSpPr>
        <p:spPr>
          <a:xfrm rot="-5400000" flipH="1">
            <a:off x="4831925" y="2386788"/>
            <a:ext cx="3810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0" name="Google Shape;100;p18"/>
          <p:cNvSpPr/>
          <p:nvPr/>
        </p:nvSpPr>
        <p:spPr>
          <a:xfrm>
            <a:off x="6413350" y="1926950"/>
            <a:ext cx="2020500" cy="525300"/>
          </a:xfrm>
          <a:prstGeom prst="roundRect">
            <a:avLst>
              <a:gd name="adj" fmla="val 16667"/>
            </a:avLst>
          </a:prstGeom>
          <a:solidFill>
            <a:srgbClr val="4A86E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Milk Supply 1-5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1" name="Google Shape;101;p18"/>
          <p:cNvCxnSpPr>
            <a:stCxn id="96" idx="3"/>
            <a:endCxn id="100" idx="1"/>
          </p:cNvCxnSpPr>
          <p:nvPr/>
        </p:nvCxnSpPr>
        <p:spPr>
          <a:xfrm rot="10800000" flipH="1">
            <a:off x="6032375" y="2189538"/>
            <a:ext cx="381000" cy="650700"/>
          </a:xfrm>
          <a:prstGeom prst="bentConnector3">
            <a:avLst>
              <a:gd name="adj1" fmla="val 49997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2" name="Google Shape;102;p18"/>
          <p:cNvCxnSpPr>
            <a:stCxn id="103" idx="1"/>
            <a:endCxn id="96" idx="3"/>
          </p:cNvCxnSpPr>
          <p:nvPr/>
        </p:nvCxnSpPr>
        <p:spPr>
          <a:xfrm rot="10800000">
            <a:off x="6032350" y="2840375"/>
            <a:ext cx="381000" cy="179700"/>
          </a:xfrm>
          <a:prstGeom prst="bentConnector3">
            <a:avLst>
              <a:gd name="adj1" fmla="val 49997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3" name="Google Shape;103;p18"/>
          <p:cNvSpPr/>
          <p:nvPr/>
        </p:nvSpPr>
        <p:spPr>
          <a:xfrm>
            <a:off x="6413350" y="2757425"/>
            <a:ext cx="2020500" cy="525300"/>
          </a:xfrm>
          <a:prstGeom prst="roundRect">
            <a:avLst>
              <a:gd name="adj" fmla="val 16667"/>
            </a:avLst>
          </a:prstGeom>
          <a:solidFill>
            <a:srgbClr val="4A86E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Health and Lactation- 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 month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" name="Google Shape;104;p18"/>
          <p:cNvSpPr/>
          <p:nvPr/>
        </p:nvSpPr>
        <p:spPr>
          <a:xfrm>
            <a:off x="6413350" y="3598550"/>
            <a:ext cx="2020500" cy="525300"/>
          </a:xfrm>
          <a:prstGeom prst="roundRect">
            <a:avLst>
              <a:gd name="adj" fmla="val 16667"/>
            </a:avLst>
          </a:prstGeom>
          <a:solidFill>
            <a:srgbClr val="4A86E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Health and Lactation- </a:t>
            </a:r>
            <a:endParaRPr sz="1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3 &amp; 6 month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5" name="Google Shape;105;p18"/>
          <p:cNvCxnSpPr>
            <a:stCxn id="104" idx="1"/>
          </p:cNvCxnSpPr>
          <p:nvPr/>
        </p:nvCxnSpPr>
        <p:spPr>
          <a:xfrm rot="10800000">
            <a:off x="6223150" y="3029000"/>
            <a:ext cx="190200" cy="832200"/>
          </a:xfrm>
          <a:prstGeom prst="bentConnector2">
            <a:avLst/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C6BA9"/>
                </a:solidFill>
                <a:latin typeface="Roboto"/>
                <a:ea typeface="Roboto"/>
                <a:cs typeface="Roboto"/>
                <a:sym typeface="Roboto"/>
              </a:rPr>
              <a:t>General Tips</a:t>
            </a:r>
            <a:endParaRPr b="1">
              <a:solidFill>
                <a:srgbClr val="3C6BA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" name="Google Shape;111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Have a separate student research account- collaborate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You will need to get a different email address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the Qualtrics Help Desk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C6BA9"/>
                </a:solidFill>
                <a:latin typeface="Roboto"/>
                <a:ea typeface="Roboto"/>
                <a:cs typeface="Roboto"/>
                <a:sym typeface="Roboto"/>
              </a:rPr>
              <a:t>Building your Library: Question Blocks </a:t>
            </a:r>
            <a:endParaRPr b="1">
              <a:solidFill>
                <a:srgbClr val="3C6BA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b="1"/>
              <a:t>Helpful Tips</a:t>
            </a:r>
            <a:endParaRPr b="1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Most useful way to manage question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Copy or link to survey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b="1"/>
              <a:t>Lessons Learned</a:t>
            </a:r>
            <a:endParaRPr b="1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Build these first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Customize</a:t>
            </a:r>
            <a:endParaRPr/>
          </a:p>
        </p:txBody>
      </p:sp>
      <p:pic>
        <p:nvPicPr>
          <p:cNvPr id="118" name="Google Shape;118;p20"/>
          <p:cNvPicPr preferRelativeResize="0"/>
          <p:nvPr/>
        </p:nvPicPr>
        <p:blipFill rotWithShape="1">
          <a:blip r:embed="rId3">
            <a:alphaModFix/>
          </a:blip>
          <a:srcRect t="10233"/>
          <a:stretch/>
        </p:blipFill>
        <p:spPr>
          <a:xfrm>
            <a:off x="4269500" y="1091275"/>
            <a:ext cx="3447451" cy="1740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 rotWithShape="1">
          <a:blip r:embed="rId4">
            <a:alphaModFix/>
          </a:blip>
          <a:srcRect t="12975"/>
          <a:stretch/>
        </p:blipFill>
        <p:spPr>
          <a:xfrm>
            <a:off x="448115" y="2957626"/>
            <a:ext cx="5527936" cy="300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 rotWithShape="1">
          <a:blip r:embed="rId5">
            <a:alphaModFix/>
          </a:blip>
          <a:srcRect l="15385" t="10312" r="15961" b="3606"/>
          <a:stretch/>
        </p:blipFill>
        <p:spPr>
          <a:xfrm>
            <a:off x="5334275" y="2136775"/>
            <a:ext cx="3884352" cy="273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C6BA9"/>
                </a:solidFill>
                <a:latin typeface="Roboto"/>
                <a:ea typeface="Roboto"/>
                <a:cs typeface="Roboto"/>
                <a:sym typeface="Roboto"/>
              </a:rPr>
              <a:t>Building your Library: Messages </a:t>
            </a:r>
            <a:endParaRPr b="1">
              <a:solidFill>
                <a:srgbClr val="3C6BA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" name="Google Shape;126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Helpful Tip</a:t>
            </a:r>
            <a:endParaRPr b="1"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Know type and subtypes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Categorize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Label: 1st Email, Reminder, Consent,...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Copy or Save As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Lessons Learned</a:t>
            </a:r>
            <a:endParaRPr b="1"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Messages need to be universal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Avoid using dates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If you need to personalize the message when sending from project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Clean up regularly</a:t>
            </a:r>
            <a:endParaRPr/>
          </a:p>
        </p:txBody>
      </p:sp>
      <p:pic>
        <p:nvPicPr>
          <p:cNvPr id="127" name="Google Shape;12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4000" y="1170125"/>
            <a:ext cx="4527600" cy="254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560</Words>
  <Application>Microsoft Office PowerPoint</Application>
  <PresentationFormat>On-screen Show (16:9)</PresentationFormat>
  <Paragraphs>113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Roboto</vt:lpstr>
      <vt:lpstr>Simple Light</vt:lpstr>
      <vt:lpstr>Longitudinal Research  &amp;  Advanced Functions in Qualtrics</vt:lpstr>
      <vt:lpstr>Objectives</vt:lpstr>
      <vt:lpstr>My MMMI Lactation Coach</vt:lpstr>
      <vt:lpstr>Aims of My MMMI Lactation Coach</vt:lpstr>
      <vt:lpstr>My MMMI Lactation Coach</vt:lpstr>
      <vt:lpstr>Surveys</vt:lpstr>
      <vt:lpstr>General Tips</vt:lpstr>
      <vt:lpstr>Building your Library: Question Blocks </vt:lpstr>
      <vt:lpstr>Building your Library: Messages </vt:lpstr>
      <vt:lpstr>Survey Flow</vt:lpstr>
      <vt:lpstr>Workflow: Create a Directory</vt:lpstr>
      <vt:lpstr>Workflows: Send Notifications to Team</vt:lpstr>
      <vt:lpstr>Workflows: Link to Next Survey  </vt:lpstr>
      <vt:lpstr>SMS Messaging</vt:lpstr>
      <vt:lpstr>Translations</vt:lpstr>
      <vt:lpstr>Next Steps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Longitudinal Research  &amp;  Advanced Functions in Qualtrics</dc:title>
  <dc:creator>Libby Bocks</dc:creator>
  <cp:lastModifiedBy>Libby Bocks</cp:lastModifiedBy>
  <cp:revision>1</cp:revision>
  <dcterms:modified xsi:type="dcterms:W3CDTF">2023-09-14T18:03:41Z</dcterms:modified>
</cp:coreProperties>
</file>