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57" r:id="rId4"/>
    <p:sldId id="344" r:id="rId5"/>
    <p:sldId id="345" r:id="rId6"/>
    <p:sldId id="258" r:id="rId7"/>
    <p:sldId id="259" r:id="rId8"/>
    <p:sldId id="260" r:id="rId9"/>
    <p:sldId id="261" r:id="rId10"/>
    <p:sldId id="337" r:id="rId11"/>
    <p:sldId id="346" r:id="rId12"/>
    <p:sldId id="347" r:id="rId13"/>
    <p:sldId id="348" r:id="rId14"/>
    <p:sldId id="353" r:id="rId15"/>
    <p:sldId id="350" r:id="rId16"/>
    <p:sldId id="351" r:id="rId17"/>
    <p:sldId id="352" r:id="rId18"/>
    <p:sldId id="26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Ornee" initials="JO" lastIdx="1" clrIdx="0">
    <p:extLst>
      <p:ext uri="{19B8F6BF-5375-455C-9EA6-DF929625EA0E}">
        <p15:presenceInfo xmlns:p15="http://schemas.microsoft.com/office/powerpoint/2012/main" userId="Julie Ornee" providerId="None"/>
      </p:ext>
    </p:extLst>
  </p:cmAuthor>
  <p:cmAuthor id="2" name="Donald Friesner" initials="DF" lastIdx="1" clrIdx="1">
    <p:extLst>
      <p:ext uri="{19B8F6BF-5375-455C-9EA6-DF929625EA0E}">
        <p15:presenceInfo xmlns:p15="http://schemas.microsoft.com/office/powerpoint/2012/main" userId="Donald Fries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566DE-CFB4-4CF9-B588-8F40EE413E3D}" v="5" dt="2022-09-30T02:39:23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84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6217856611761"/>
          <c:y val="0"/>
          <c:w val="0.66020330036893726"/>
          <c:h val="0.924170626403820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12-429F-A1A4-E8CF2A1D44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12-429F-A1A4-E8CF2A1D44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12-429F-A1A4-E8CF2A1D44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12-429F-A1A4-E8CF2A1D4446}"/>
              </c:ext>
            </c:extLst>
          </c:dPt>
          <c:cat>
            <c:strRef>
              <c:f>Sheet6!$A$2:$A$5</c:f>
              <c:strCache>
                <c:ptCount val="4"/>
                <c:pt idx="0">
                  <c:v>In-State</c:v>
                </c:pt>
                <c:pt idx="1">
                  <c:v>Out of State</c:v>
                </c:pt>
                <c:pt idx="2">
                  <c:v>Out of Region</c:v>
                </c:pt>
                <c:pt idx="3">
                  <c:v>International</c:v>
                </c:pt>
              </c:strCache>
            </c:strRef>
          </c:cat>
          <c:val>
            <c:numRef>
              <c:f>Sheet6!$B$2:$B$5</c:f>
              <c:numCache>
                <c:formatCode>General</c:formatCode>
                <c:ptCount val="4"/>
                <c:pt idx="0">
                  <c:v>630</c:v>
                </c:pt>
                <c:pt idx="1">
                  <c:v>195</c:v>
                </c:pt>
                <c:pt idx="2">
                  <c:v>89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12-429F-A1A4-E8CF2A1D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Freshman Applicants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Sheet7!$A$2</c:f>
              <c:strCache>
                <c:ptCount val="1"/>
                <c:pt idx="0">
                  <c:v>Applicants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Sheet7!$B$1:$F$1</c:f>
              <c:strCache>
                <c:ptCount val="5"/>
                <c:pt idx="0">
                  <c:v>Fall 2018</c:v>
                </c:pt>
                <c:pt idx="1">
                  <c:v>Fall 2019</c:v>
                </c:pt>
                <c:pt idx="2">
                  <c:v>Fall 2020</c:v>
                </c:pt>
                <c:pt idx="3">
                  <c:v>Fall 2021</c:v>
                </c:pt>
                <c:pt idx="4">
                  <c:v>Fall 2022</c:v>
                </c:pt>
              </c:strCache>
            </c:strRef>
          </c:cat>
          <c:val>
            <c:numRef>
              <c:f>Sheet7!$B$2:$F$2</c:f>
              <c:numCache>
                <c:formatCode>General</c:formatCode>
                <c:ptCount val="5"/>
                <c:pt idx="0">
                  <c:v>4361</c:v>
                </c:pt>
                <c:pt idx="1">
                  <c:v>4044</c:v>
                </c:pt>
                <c:pt idx="2">
                  <c:v>3907</c:v>
                </c:pt>
                <c:pt idx="3">
                  <c:v>4604</c:v>
                </c:pt>
                <c:pt idx="4">
                  <c:v>5152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B6-480E-91E9-AD896F4B8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5475984"/>
        <c:axId val="1145479312"/>
      </c:lineChart>
      <c:catAx>
        <c:axId val="11454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479312"/>
        <c:crosses val="autoZero"/>
        <c:auto val="1"/>
        <c:lblAlgn val="ctr"/>
        <c:lblOffset val="100"/>
        <c:noMultiLvlLbl val="0"/>
      </c:catAx>
      <c:valAx>
        <c:axId val="1145479312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47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layout>
        <c:manualLayout>
          <c:xMode val="edge"/>
          <c:yMode val="edge"/>
          <c:x val="0.4065137795275590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E4-4EAF-970B-76CD8AD25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E4-4EAF-970B-76CD8AD256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E4-4EAF-970B-76CD8AD256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E4-4EAF-970B-76CD8AD25668}"/>
              </c:ext>
            </c:extLst>
          </c:dPt>
          <c:dLbls>
            <c:dLbl>
              <c:idx val="2"/>
              <c:layout>
                <c:manualLayout>
                  <c:x val="-4.275459317585302E-2"/>
                  <c:y val="-1.15923009623799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4-4EAF-970B-76CD8AD25668}"/>
                </c:ext>
              </c:extLst>
            </c:dLbl>
            <c:dLbl>
              <c:idx val="3"/>
              <c:layout>
                <c:manualLayout>
                  <c:x val="3.5886482939632494E-2"/>
                  <c:y val="6.6174540682414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4-4EAF-970B-76CD8AD2566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Non-Binary</c:v>
                </c:pt>
                <c:pt idx="3">
                  <c:v>(blank)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4"/>
                <c:pt idx="0">
                  <c:v>216</c:v>
                </c:pt>
                <c:pt idx="1">
                  <c:v>470</c:v>
                </c:pt>
                <c:pt idx="2">
                  <c:v>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4-4EAF-970B-76CD8AD256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Sheet2!$N$2:$N$13</c:f>
              <c:strCache>
                <c:ptCount val="12"/>
                <c:pt idx="0">
                  <c:v>White</c:v>
                </c:pt>
                <c:pt idx="1">
                  <c:v>Southeast Asian</c:v>
                </c:pt>
                <c:pt idx="2">
                  <c:v>South Asian</c:v>
                </c:pt>
                <c:pt idx="3">
                  <c:v>Other</c:v>
                </c:pt>
                <c:pt idx="4">
                  <c:v>Native Hawaiian or Pcific Islander</c:v>
                </c:pt>
                <c:pt idx="5">
                  <c:v>Native American or American Indian</c:v>
                </c:pt>
                <c:pt idx="6">
                  <c:v>Middle Eastern</c:v>
                </c:pt>
                <c:pt idx="7">
                  <c:v>Latin American</c:v>
                </c:pt>
                <c:pt idx="8">
                  <c:v>Hispanic</c:v>
                </c:pt>
                <c:pt idx="9">
                  <c:v>Carribean or West Indian</c:v>
                </c:pt>
                <c:pt idx="10">
                  <c:v>Black or African American</c:v>
                </c:pt>
                <c:pt idx="11">
                  <c:v>African</c:v>
                </c:pt>
              </c:strCache>
            </c:strRef>
          </c:cat>
          <c:val>
            <c:numRef>
              <c:f>Sheet2!$O$2:$O$13</c:f>
              <c:numCache>
                <c:formatCode>General</c:formatCode>
                <c:ptCount val="12"/>
                <c:pt idx="0">
                  <c:v>597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8</c:v>
                </c:pt>
                <c:pt idx="6">
                  <c:v>5</c:v>
                </c:pt>
                <c:pt idx="7">
                  <c:v>11</c:v>
                </c:pt>
                <c:pt idx="8">
                  <c:v>45</c:v>
                </c:pt>
                <c:pt idx="9">
                  <c:v>5</c:v>
                </c:pt>
                <c:pt idx="10">
                  <c:v>26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2-44F3-9CE4-A88A8B24A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2686543"/>
        <c:axId val="932559007"/>
      </c:barChart>
      <c:catAx>
        <c:axId val="93268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59007"/>
        <c:crosses val="autoZero"/>
        <c:auto val="1"/>
        <c:lblAlgn val="ctr"/>
        <c:lblOffset val="100"/>
        <c:noMultiLvlLbl val="0"/>
      </c:catAx>
      <c:valAx>
        <c:axId val="932559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68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C023E-A823-42AD-9F70-4ED8DB694E4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0155B-20B1-47EC-AB32-1F9E9EC1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CEC736-7612-4BD1-9AA5-02783BAF5EA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CBEF18-87F3-4026-8B77-A08BC238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235" y="1591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7CD2-357D-485C-99BC-90F712A02C1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21" y="5971711"/>
            <a:ext cx="2976486" cy="7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6449" y="4373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3023899"/>
            <a:ext cx="12192000" cy="91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5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Meet the Incoming Class of 2026</a:t>
            </a:r>
            <a:endParaRPr kumimoji="0" lang="en-US" altLang="en-US" sz="4800" b="0" i="0" u="none" strike="noStrike" cap="none" normalizeH="0" dirty="0">
              <a:ln>
                <a:noFill/>
              </a:ln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Frost Center Friday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30,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Meredith Phillips, Associate Director for Admissions Data and Systems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Donald Friesner, Director of Institutional Research</a:t>
            </a:r>
            <a:endParaRPr lang="en-US" altLang="en-US" sz="20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hope.edu/</a:t>
            </a:r>
            <a:r>
              <a:rPr lang="en-US" sz="2000" b="1" dirty="0" err="1">
                <a:latin typeface="+mj-lt"/>
              </a:rPr>
              <a:t>frostcenter</a:t>
            </a:r>
            <a:endParaRPr lang="en-US" sz="2000" b="1" dirty="0"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hope.edu/data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Higher Education Data Sharing Consortium (HEDS)</a:t>
            </a:r>
            <a:br>
              <a:rPr lang="en-US" dirty="0"/>
            </a:br>
            <a:r>
              <a:rPr lang="en-US" dirty="0"/>
              <a:t>New Student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5" y="1484741"/>
            <a:ext cx="7597141" cy="469222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About the Survey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Prompts students: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To reflect of their goals for college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Their vision of a successful life after college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How their experiences in college will help lead them to that vision.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No extra cost to the College to administer </a:t>
            </a:r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Types of questions</a:t>
            </a:r>
          </a:p>
          <a:p>
            <a:pPr lvl="1"/>
            <a:r>
              <a:rPr lang="en-US" sz="1400" dirty="0"/>
              <a:t>What do they worry about?</a:t>
            </a:r>
          </a:p>
          <a:p>
            <a:pPr lvl="1"/>
            <a:r>
              <a:rPr lang="en-US" sz="1400" dirty="0"/>
              <a:t>How much time they plan to spend on various activities.</a:t>
            </a:r>
          </a:p>
          <a:p>
            <a:pPr lvl="1"/>
            <a:r>
              <a:rPr lang="en-US" sz="1400" dirty="0"/>
              <a:t>Would they like to have a follow-up conversation with other on campus about their goals, and ways to improve their college experience.</a:t>
            </a:r>
          </a:p>
          <a:p>
            <a:pPr marL="457200" lvl="1" indent="0">
              <a:buNone/>
            </a:pP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50394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20AA-C5CA-424B-83EB-C63E4077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Aspects of New Student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6B9A-0926-4EA2-8344-3B4FAB6F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0721"/>
          </a:xfrm>
        </p:spPr>
        <p:txBody>
          <a:bodyPr/>
          <a:lstStyle/>
          <a:p>
            <a:r>
              <a:rPr lang="en-US" dirty="0"/>
              <a:t>Students immediately receive link to summary of how other students responded answered.</a:t>
            </a:r>
          </a:p>
          <a:p>
            <a:r>
              <a:rPr lang="en-US" dirty="0"/>
              <a:t>Based on students response to seeking a follow-up conversation</a:t>
            </a:r>
          </a:p>
          <a:p>
            <a:pPr lvl="1"/>
            <a:r>
              <a:rPr lang="en-US" dirty="0"/>
              <a:t>Email is automatically sent to designated person based on response chosen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C13B-2941-49B6-AD34-FC88346F6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4176346"/>
            <a:ext cx="4123592" cy="23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60E-E94E-437A-B6B8-86F0755F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D9DF-632A-4420-9C4D-814AD1AF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Population: 911 students, age 18 and over</a:t>
            </a:r>
          </a:p>
          <a:p>
            <a:r>
              <a:rPr lang="en-US" dirty="0"/>
              <a:t>Response Rate: 78%</a:t>
            </a:r>
          </a:p>
          <a:p>
            <a:r>
              <a:rPr lang="en-US" dirty="0"/>
              <a:t>Permission to be contacted: 602 (some with multiple permissions)</a:t>
            </a:r>
          </a:p>
          <a:p>
            <a:r>
              <a:rPr lang="en-US" dirty="0"/>
              <a:t>Students seeking more information: 329 Unduplicated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202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84EC-F791-468D-8A3B-F3E5DA8D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of Respondents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139C90-04F1-48EB-8910-1703157DC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66385"/>
              </p:ext>
            </p:extLst>
          </p:nvPr>
        </p:nvGraphicFramePr>
        <p:xfrm>
          <a:off x="838199" y="1825625"/>
          <a:ext cx="3364523" cy="407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905AE1-9A63-4A31-95FE-01CA280FD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73294"/>
              </p:ext>
            </p:extLst>
          </p:nvPr>
        </p:nvGraphicFramePr>
        <p:xfrm>
          <a:off x="4862146" y="1825624"/>
          <a:ext cx="4953001" cy="407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33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0D15F-EE33-DE52-8AFC-FFDD658F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few key and interesting findings</a:t>
            </a:r>
          </a:p>
        </p:txBody>
      </p:sp>
    </p:spTree>
    <p:extLst>
      <p:ext uri="{BB962C8B-B14F-4D97-AF65-F5344CB8AC3E}">
        <p14:creationId xmlns:p14="http://schemas.microsoft.com/office/powerpoint/2010/main" val="247030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3B6E0-9D0E-AB5D-095C-D3B15D3B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84150"/>
            <a:ext cx="9169400" cy="4749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9D256A-69E4-B945-9320-43EC0E329542}"/>
              </a:ext>
            </a:extLst>
          </p:cNvPr>
          <p:cNvSpPr txBox="1"/>
          <p:nvPr/>
        </p:nvSpPr>
        <p:spPr>
          <a:xfrm flipH="1">
            <a:off x="1230406" y="5237481"/>
            <a:ext cx="696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25% worry at least sometimes about having enough to eat day-to-day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18% worry at least sometimes about having a place to sleep every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8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C661CD-41DA-025B-9BC8-23A8A589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0" y="958851"/>
            <a:ext cx="8655049" cy="43725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C81AC1E-2BD2-2617-343D-BEF7DAE9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35" y="159179"/>
            <a:ext cx="10515600" cy="971122"/>
          </a:xfrm>
        </p:spPr>
        <p:txBody>
          <a:bodyPr>
            <a:normAutofit/>
          </a:bodyPr>
          <a:lstStyle/>
          <a:p>
            <a:r>
              <a:rPr lang="en-US" sz="2400" dirty="0"/>
              <a:t>How many hours per week do we assume students to spend studying per class?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6C90EA-850D-5276-6914-0F937E36F681}"/>
              </a:ext>
            </a:extLst>
          </p:cNvPr>
          <p:cNvSpPr txBox="1"/>
          <p:nvPr/>
        </p:nvSpPr>
        <p:spPr>
          <a:xfrm>
            <a:off x="577850" y="5575300"/>
            <a:ext cx="788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34% expect to spend 10 hours or less per week studying and preparing for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38% plan to spend at least 11 hours per week doing extracurricular activity </a:t>
            </a:r>
          </a:p>
        </p:txBody>
      </p:sp>
    </p:spTree>
    <p:extLst>
      <p:ext uri="{BB962C8B-B14F-4D97-AF65-F5344CB8AC3E}">
        <p14:creationId xmlns:p14="http://schemas.microsoft.com/office/powerpoint/2010/main" val="289953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530-4366-2E88-EBE3-D32C56FA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5C12-E172-4D81-2752-ACD8EB78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50% of all respondents stated that they neither agreed nor disagreed with the statement, “My academic experiences will be the most enjoyable part of college.”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6449" y="4373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Discussion, conversation,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at Hope College (positions or departments) would benefit from the information shared today?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Thinking about your own work at Hope, how might you use what you’ve learned today?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might data from this presentation continuously inform decisions to benefit Hope students?</a:t>
            </a:r>
          </a:p>
        </p:txBody>
      </p:sp>
    </p:spTree>
    <p:extLst>
      <p:ext uri="{BB962C8B-B14F-4D97-AF65-F5344CB8AC3E}">
        <p14:creationId xmlns:p14="http://schemas.microsoft.com/office/powerpoint/2010/main" val="194786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5" y="1484741"/>
            <a:ext cx="10855565" cy="4899423"/>
          </a:xfrm>
        </p:spPr>
        <p:txBody>
          <a:bodyPr>
            <a:normAutofit/>
          </a:bodyPr>
          <a:lstStyle/>
          <a:p>
            <a:r>
              <a:rPr lang="en-US" dirty="0"/>
              <a:t>Overview of the Class of 2026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lnSpc>
                <a:spcPct val="110000"/>
              </a:lnSpc>
            </a:pPr>
            <a:r>
              <a:rPr lang="en-US" dirty="0"/>
              <a:t>Who are they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Where are they from?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did they get here?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Hope Forward data</a:t>
            </a:r>
          </a:p>
          <a:p>
            <a:r>
              <a:rPr lang="en-US" dirty="0"/>
              <a:t>Overview of HEDS New Student Survey</a:t>
            </a:r>
          </a:p>
          <a:p>
            <a:pPr lvl="1"/>
            <a:r>
              <a:rPr lang="en-US" dirty="0"/>
              <a:t>Key findings</a:t>
            </a:r>
          </a:p>
          <a:p>
            <a:endParaRPr lang="en-US" sz="1000" dirty="0"/>
          </a:p>
          <a:p>
            <a:r>
              <a:rPr lang="en-US" dirty="0"/>
              <a:t>Discussion, conversation, questions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800" dirty="0"/>
          </a:p>
        </p:txBody>
      </p:sp>
      <p:pic>
        <p:nvPicPr>
          <p:cNvPr id="4" name="Picture 2" descr="http://media.mwcradio.com/mimesis/2014-09/10/Hope%20College%20Campus_JPG_475x31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98" y="557090"/>
            <a:ext cx="331024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3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62" y="137615"/>
            <a:ext cx="10515600" cy="1061255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Class of 2026 Fast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969" y="1495699"/>
            <a:ext cx="5794131" cy="14307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955 </a:t>
            </a:r>
          </a:p>
          <a:p>
            <a:pPr marL="0" indent="0" algn="ctr">
              <a:buNone/>
            </a:pPr>
            <a:r>
              <a:rPr lang="en-US" dirty="0"/>
              <a:t>First-Time in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5392" y="3429000"/>
            <a:ext cx="1955708" cy="150810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19% </a:t>
            </a:r>
          </a:p>
          <a:p>
            <a:r>
              <a:rPr lang="en-US" sz="2400" dirty="0"/>
              <a:t>Students of 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6969" y="3429000"/>
            <a:ext cx="1627095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64% </a:t>
            </a:r>
            <a:r>
              <a:rPr lang="en-US" sz="2800" dirty="0"/>
              <a:t>Female</a:t>
            </a:r>
          </a:p>
          <a:p>
            <a:r>
              <a:rPr lang="en-US" sz="4400" dirty="0"/>
              <a:t>36% </a:t>
            </a:r>
            <a:r>
              <a:rPr lang="en-US" sz="2800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10842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8AA57-2EB8-46E3-A32E-38541C322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29" y="1991140"/>
            <a:ext cx="2895851" cy="1755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FCA731-6BE8-432D-87A9-2E5EF569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58750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Fast Facts,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07681-C387-462F-A7B3-7E7672E34AD6}"/>
              </a:ext>
            </a:extLst>
          </p:cNvPr>
          <p:cNvSpPr txBox="1"/>
          <p:nvPr/>
        </p:nvSpPr>
        <p:spPr>
          <a:xfrm>
            <a:off x="691641" y="4495785"/>
            <a:ext cx="2641139" cy="113877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18%</a:t>
            </a:r>
          </a:p>
          <a:p>
            <a:r>
              <a:rPr lang="en-US" sz="2400" b="0" dirty="0"/>
              <a:t>Pell Awarded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BB196-B8E4-5C1B-B854-5C39558BB697}"/>
              </a:ext>
            </a:extLst>
          </p:cNvPr>
          <p:cNvSpPr txBox="1"/>
          <p:nvPr/>
        </p:nvSpPr>
        <p:spPr>
          <a:xfrm>
            <a:off x="5756275" y="2159000"/>
            <a:ext cx="5226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Top Academic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Psychology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Medicine (Pre-Professional)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510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65" y="15028"/>
            <a:ext cx="10260106" cy="901404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Academic Record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5071" y="3795352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759" y="4383117"/>
            <a:ext cx="26292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10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National Merit Scholars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83721" y="1045392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507616" y="1045392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57945" y="1441230"/>
            <a:ext cx="2501967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ACT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Avg. 27</a:t>
            </a:r>
          </a:p>
          <a:p>
            <a:pPr algn="ctr"/>
            <a:r>
              <a:rPr lang="en-US" sz="5400" dirty="0"/>
              <a:t>25-30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Middle 50% - ACT Scores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5408" y="1040048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569374" y="3766943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7273" y="3902652"/>
            <a:ext cx="3204724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SAT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Avg. 1205</a:t>
            </a:r>
          </a:p>
          <a:p>
            <a:pPr algn="ctr"/>
            <a:r>
              <a:rPr lang="en-US" sz="5400" dirty="0"/>
              <a:t>1080-1320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Middle 50% - SAT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4898" y="1441230"/>
            <a:ext cx="3009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90%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Received an Academic Merit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Scholarship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966217" y="1333930"/>
            <a:ext cx="2501006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GPA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Avg. 3.81</a:t>
            </a:r>
          </a:p>
          <a:p>
            <a:pPr algn="ctr"/>
            <a:r>
              <a:rPr lang="en-US" sz="5400" dirty="0"/>
              <a:t>3.54-4.0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Middle 50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Percentile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57345" y="3766943"/>
            <a:ext cx="3402623" cy="24614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5407" y="4244617"/>
            <a:ext cx="3009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56%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Submitted an Official Test Score</a:t>
            </a:r>
          </a:p>
        </p:txBody>
      </p:sp>
    </p:spTree>
    <p:extLst>
      <p:ext uri="{BB962C8B-B14F-4D97-AF65-F5344CB8AC3E}">
        <p14:creationId xmlns:p14="http://schemas.microsoft.com/office/powerpoint/2010/main" val="396391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5177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Where are they from?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9023" y="1994087"/>
            <a:ext cx="5069541" cy="1475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238</a:t>
            </a:r>
            <a:r>
              <a:rPr lang="en-US" dirty="0"/>
              <a:t> Michigan High Schools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en-US" dirty="0"/>
              <a:t> States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dirty="0"/>
              <a:t> Countries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7502" y="5866497"/>
            <a:ext cx="11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67% </a:t>
            </a:r>
            <a:r>
              <a:rPr lang="en-US" dirty="0"/>
              <a:t>Michigan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773" y="3805085"/>
            <a:ext cx="15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20% </a:t>
            </a:r>
          </a:p>
          <a:p>
            <a:r>
              <a:rPr lang="en-US" dirty="0"/>
              <a:t>Out of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2279" y="1859486"/>
            <a:ext cx="14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9% </a:t>
            </a:r>
          </a:p>
          <a:p>
            <a:r>
              <a:rPr lang="en-US" dirty="0"/>
              <a:t>Out of Region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629" y="1535949"/>
            <a:ext cx="168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3% </a:t>
            </a:r>
            <a:r>
              <a:rPr lang="en-US" dirty="0"/>
              <a:t>International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0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7817"/>
            <a:ext cx="5157787" cy="823912"/>
          </a:xfrm>
        </p:spPr>
        <p:txBody>
          <a:bodyPr/>
          <a:lstStyle/>
          <a:p>
            <a:r>
              <a:rPr lang="en-US" dirty="0"/>
              <a:t>Increased 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7589" y="2505075"/>
            <a:ext cx="5257800" cy="2838450"/>
          </a:xfrm>
        </p:spPr>
        <p:txBody>
          <a:bodyPr>
            <a:normAutofit/>
          </a:bodyPr>
          <a:lstStyle/>
          <a:p>
            <a:r>
              <a:rPr lang="en-US" dirty="0"/>
              <a:t>Improved marketing and encouraging students to apply</a:t>
            </a:r>
          </a:p>
          <a:p>
            <a:r>
              <a:rPr lang="en-US" dirty="0"/>
              <a:t>More ways to apply</a:t>
            </a:r>
          </a:p>
          <a:p>
            <a:r>
              <a:rPr lang="en-US" dirty="0"/>
              <a:t>Continuing to Offer Visit Experiences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57200" y="2505075"/>
          <a:ext cx="4779963" cy="325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839788" y="142729"/>
            <a:ext cx="10515600" cy="8851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How did we get here?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7588" y="1257300"/>
            <a:ext cx="54324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22.7% Yield</a:t>
            </a:r>
          </a:p>
          <a:p>
            <a:r>
              <a:rPr lang="en-US" dirty="0"/>
              <a:t>Yield has been 21-25% over the past 5 years</a:t>
            </a:r>
          </a:p>
        </p:txBody>
      </p:sp>
    </p:spTree>
    <p:extLst>
      <p:ext uri="{BB962C8B-B14F-4D97-AF65-F5344CB8AC3E}">
        <p14:creationId xmlns:p14="http://schemas.microsoft.com/office/powerpoint/2010/main" val="18858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7864" y="128587"/>
            <a:ext cx="3382588" cy="183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36 Students</a:t>
            </a:r>
          </a:p>
          <a:p>
            <a:pPr marL="0" indent="0">
              <a:buNone/>
            </a:pPr>
            <a:r>
              <a:rPr lang="en-US" dirty="0"/>
              <a:t>15 International</a:t>
            </a:r>
          </a:p>
          <a:p>
            <a:pPr marL="0" indent="0">
              <a:buNone/>
            </a:pPr>
            <a:r>
              <a:rPr lang="en-US" dirty="0"/>
              <a:t>21 Domestic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1327" y="2628900"/>
            <a:ext cx="4255748" cy="5572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15 States</a:t>
            </a:r>
          </a:p>
        </p:txBody>
      </p:sp>
      <p:pic>
        <p:nvPicPr>
          <p:cNvPr id="1026" name="Picture 2" descr="This is an alt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27" y="3848102"/>
            <a:ext cx="3479896" cy="2042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9" y="3848102"/>
            <a:ext cx="3354142" cy="2060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789" y="2539783"/>
            <a:ext cx="3929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 Countries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0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1516063"/>
            <a:ext cx="914400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46% </a:t>
            </a:r>
            <a:r>
              <a:rPr lang="en-US" dirty="0"/>
              <a:t>of students who applied for the Hope Forward Program enrolled at Hope</a:t>
            </a:r>
          </a:p>
          <a:p>
            <a:pPr algn="l"/>
            <a:r>
              <a:rPr lang="en-US" i="1" dirty="0"/>
              <a:t>Compared to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22.7% </a:t>
            </a:r>
            <a:r>
              <a:rPr lang="en-US" i="1" dirty="0"/>
              <a:t>overall Yield</a:t>
            </a:r>
          </a:p>
          <a:p>
            <a:pPr algn="l"/>
            <a:r>
              <a:rPr lang="en-US" dirty="0"/>
              <a:t>Applicants were from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en-US" dirty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States</a:t>
            </a:r>
            <a:r>
              <a:rPr lang="en-US" dirty="0"/>
              <a:t> and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22</a:t>
            </a:r>
            <a:r>
              <a:rPr lang="en-US" dirty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Countries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788" y="0"/>
            <a:ext cx="10515600" cy="8851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Hope Forward Applicants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802711"/>
            <a:ext cx="3630457" cy="2240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43" y="3708635"/>
            <a:ext cx="4122245" cy="23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pe Colors">
      <a:dk1>
        <a:srgbClr val="002244"/>
      </a:dk1>
      <a:lt1>
        <a:srgbClr val="BBE7E6"/>
      </a:lt1>
      <a:dk2>
        <a:srgbClr val="000000"/>
      </a:dk2>
      <a:lt2>
        <a:srgbClr val="FFFFFF"/>
      </a:lt2>
      <a:accent1>
        <a:srgbClr val="002244"/>
      </a:accent1>
      <a:accent2>
        <a:srgbClr val="F46A1F"/>
      </a:accent2>
      <a:accent3>
        <a:srgbClr val="F0AB00"/>
      </a:accent3>
      <a:accent4>
        <a:srgbClr val="00685B"/>
      </a:accent4>
      <a:accent5>
        <a:srgbClr val="5482AB"/>
      </a:accent5>
      <a:accent6>
        <a:srgbClr val="00B0CA"/>
      </a:accent6>
      <a:hlink>
        <a:srgbClr val="0563C1"/>
      </a:hlink>
      <a:folHlink>
        <a:srgbClr val="954F72"/>
      </a:folHlink>
    </a:clrScheme>
    <a:fontScheme name="Hope College Fonts">
      <a:majorFont>
        <a:latin typeface="Verlag Bold"/>
        <a:ea typeface=""/>
        <a:cs typeface=""/>
      </a:majorFont>
      <a:minorFont>
        <a:latin typeface="Baskerville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15633</TotalTime>
  <Words>633</Words>
  <Application>Microsoft Office PowerPoint</Application>
  <PresentationFormat>Widescreen</PresentationFormat>
  <Paragraphs>140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 BT</vt:lpstr>
      <vt:lpstr>Calibri</vt:lpstr>
      <vt:lpstr>Times New Roman</vt:lpstr>
      <vt:lpstr>Verlag Bold</vt:lpstr>
      <vt:lpstr>Office Theme</vt:lpstr>
      <vt:lpstr>PowerPoint Presentation</vt:lpstr>
      <vt:lpstr>Today’s Agenda</vt:lpstr>
      <vt:lpstr>Class of 2026 Fast Facts</vt:lpstr>
      <vt:lpstr>Fast Facts, Continued</vt:lpstr>
      <vt:lpstr>Academic Record</vt:lpstr>
      <vt:lpstr>Where are they from?</vt:lpstr>
      <vt:lpstr>PowerPoint Presentation</vt:lpstr>
      <vt:lpstr>PowerPoint Presentation</vt:lpstr>
      <vt:lpstr>PowerPoint Presentation</vt:lpstr>
      <vt:lpstr>Higher Education Data Sharing Consortium (HEDS) New Student Survey</vt:lpstr>
      <vt:lpstr>Unique Aspects of New Student Survey</vt:lpstr>
      <vt:lpstr>Survey Administration</vt:lpstr>
      <vt:lpstr>Demographics of Respondents</vt:lpstr>
      <vt:lpstr>A few key and interesting findings</vt:lpstr>
      <vt:lpstr>PowerPoint Presentation</vt:lpstr>
      <vt:lpstr>How many hours per week do we assume students to spend studying per class?</vt:lpstr>
      <vt:lpstr>And finally…</vt:lpstr>
      <vt:lpstr>Discussion, conversation, questions </vt:lpstr>
    </vt:vector>
  </TitlesOfParts>
  <Company>Hope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Kremer</dc:creator>
  <cp:lastModifiedBy>Donald Friesner</cp:lastModifiedBy>
  <cp:revision>326</cp:revision>
  <cp:lastPrinted>2022-02-24T22:13:50Z</cp:lastPrinted>
  <dcterms:created xsi:type="dcterms:W3CDTF">2020-08-26T17:41:22Z</dcterms:created>
  <dcterms:modified xsi:type="dcterms:W3CDTF">2022-10-03T21:13:02Z</dcterms:modified>
</cp:coreProperties>
</file>