
<file path=[Content_Types].xml><?xml version="1.0" encoding="utf-8"?>
<Types xmlns="http://schemas.openxmlformats.org/package/2006/content-types">
  <Default Extension="docx" ContentType="application/vnd.openxmlformats-officedocument.wordprocessingml.documen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90" r:id="rId2"/>
    <p:sldId id="291" r:id="rId3"/>
    <p:sldId id="297" r:id="rId4"/>
    <p:sldId id="292" r:id="rId5"/>
    <p:sldId id="280" r:id="rId6"/>
    <p:sldId id="293" r:id="rId7"/>
    <p:sldId id="294" r:id="rId8"/>
    <p:sldId id="295" r:id="rId9"/>
    <p:sldId id="296" r:id="rId10"/>
    <p:sldId id="256" r:id="rId11"/>
    <p:sldId id="278" r:id="rId12"/>
    <p:sldId id="279" r:id="rId13"/>
    <p:sldId id="281" r:id="rId14"/>
    <p:sldId id="282" r:id="rId15"/>
    <p:sldId id="285" r:id="rId16"/>
    <p:sldId id="286" r:id="rId17"/>
    <p:sldId id="287" r:id="rId18"/>
    <p:sldId id="288" r:id="rId19"/>
    <p:sldId id="283" r:id="rId20"/>
    <p:sldId id="284" r:id="rId21"/>
    <p:sldId id="289"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e Ornee" initials="JO" lastIdx="1" clrIdx="0">
    <p:extLst>
      <p:ext uri="{19B8F6BF-5375-455C-9EA6-DF929625EA0E}">
        <p15:presenceInfo xmlns:p15="http://schemas.microsoft.com/office/powerpoint/2012/main" userId="Julie Orne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0840" autoAdjust="0"/>
  </p:normalViewPr>
  <p:slideViewPr>
    <p:cSldViewPr snapToGrid="0">
      <p:cViewPr varScale="1">
        <p:scale>
          <a:sx n="114" d="100"/>
          <a:sy n="114" d="100"/>
        </p:scale>
        <p:origin x="352"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27C023E-A823-42AD-9F70-4ED8DB694E41}" type="datetimeFigureOut">
              <a:rPr lang="en-US" smtClean="0"/>
              <a:t>3/5/25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9B0155B-20B1-47EC-AB32-1F9E9EC150AA}" type="slidenum">
              <a:rPr lang="en-US" smtClean="0"/>
              <a:t>‹#›</a:t>
            </a:fld>
            <a:endParaRPr lang="en-US"/>
          </a:p>
        </p:txBody>
      </p:sp>
    </p:spTree>
    <p:extLst>
      <p:ext uri="{BB962C8B-B14F-4D97-AF65-F5344CB8AC3E}">
        <p14:creationId xmlns:p14="http://schemas.microsoft.com/office/powerpoint/2010/main" val="30486897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1CEC736-7612-4BD1-9AA5-02783BAF5EA8}" type="datetimeFigureOut">
              <a:rPr lang="en-US" smtClean="0"/>
              <a:t>3/5/25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8CBEF18-87F3-4026-8B77-A08BC2384EAE}" type="slidenum">
              <a:rPr lang="en-US" smtClean="0"/>
              <a:t>‹#›</a:t>
            </a:fld>
            <a:endParaRPr lang="en-US"/>
          </a:p>
        </p:txBody>
      </p:sp>
    </p:spTree>
    <p:extLst>
      <p:ext uri="{BB962C8B-B14F-4D97-AF65-F5344CB8AC3E}">
        <p14:creationId xmlns:p14="http://schemas.microsoft.com/office/powerpoint/2010/main" val="3293086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FAB7CD2-357D-485C-99BC-90F712A02C1F}"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83AD7-6749-4C37-8709-3A886D8E14BB}" type="slidenum">
              <a:rPr lang="en-US" smtClean="0"/>
              <a:t>‹#›</a:t>
            </a:fld>
            <a:endParaRPr lang="en-US"/>
          </a:p>
        </p:txBody>
      </p:sp>
    </p:spTree>
    <p:extLst>
      <p:ext uri="{BB962C8B-B14F-4D97-AF65-F5344CB8AC3E}">
        <p14:creationId xmlns:p14="http://schemas.microsoft.com/office/powerpoint/2010/main" val="790494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AB7CD2-357D-485C-99BC-90F712A02C1F}"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83AD7-6749-4C37-8709-3A886D8E14BB}" type="slidenum">
              <a:rPr lang="en-US" smtClean="0"/>
              <a:t>‹#›</a:t>
            </a:fld>
            <a:endParaRPr lang="en-US"/>
          </a:p>
        </p:txBody>
      </p:sp>
    </p:spTree>
    <p:extLst>
      <p:ext uri="{BB962C8B-B14F-4D97-AF65-F5344CB8AC3E}">
        <p14:creationId xmlns:p14="http://schemas.microsoft.com/office/powerpoint/2010/main" val="2762323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AB7CD2-357D-485C-99BC-90F712A02C1F}"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83AD7-6749-4C37-8709-3A886D8E14BB}" type="slidenum">
              <a:rPr lang="en-US" smtClean="0"/>
              <a:t>‹#›</a:t>
            </a:fld>
            <a:endParaRPr lang="en-US"/>
          </a:p>
        </p:txBody>
      </p:sp>
    </p:spTree>
    <p:extLst>
      <p:ext uri="{BB962C8B-B14F-4D97-AF65-F5344CB8AC3E}">
        <p14:creationId xmlns:p14="http://schemas.microsoft.com/office/powerpoint/2010/main" val="3763276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AB7CD2-357D-485C-99BC-90F712A02C1F}"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83AD7-6749-4C37-8709-3A886D8E14BB}" type="slidenum">
              <a:rPr lang="en-US" smtClean="0"/>
              <a:t>‹#›</a:t>
            </a:fld>
            <a:endParaRPr lang="en-US"/>
          </a:p>
        </p:txBody>
      </p:sp>
    </p:spTree>
    <p:extLst>
      <p:ext uri="{BB962C8B-B14F-4D97-AF65-F5344CB8AC3E}">
        <p14:creationId xmlns:p14="http://schemas.microsoft.com/office/powerpoint/2010/main" val="4231156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FAB7CD2-357D-485C-99BC-90F712A02C1F}"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E83AD7-6749-4C37-8709-3A886D8E14BB}" type="slidenum">
              <a:rPr lang="en-US" smtClean="0"/>
              <a:t>‹#›</a:t>
            </a:fld>
            <a:endParaRPr lang="en-US"/>
          </a:p>
        </p:txBody>
      </p:sp>
    </p:spTree>
    <p:extLst>
      <p:ext uri="{BB962C8B-B14F-4D97-AF65-F5344CB8AC3E}">
        <p14:creationId xmlns:p14="http://schemas.microsoft.com/office/powerpoint/2010/main" val="206328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AB7CD2-357D-485C-99BC-90F712A02C1F}" type="datetimeFigureOut">
              <a:rPr lang="en-US" smtClean="0"/>
              <a:t>3/5/25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E83AD7-6749-4C37-8709-3A886D8E14BB}" type="slidenum">
              <a:rPr lang="en-US" smtClean="0"/>
              <a:t>‹#›</a:t>
            </a:fld>
            <a:endParaRPr lang="en-US"/>
          </a:p>
        </p:txBody>
      </p:sp>
    </p:spTree>
    <p:extLst>
      <p:ext uri="{BB962C8B-B14F-4D97-AF65-F5344CB8AC3E}">
        <p14:creationId xmlns:p14="http://schemas.microsoft.com/office/powerpoint/2010/main" val="2451289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AB7CD2-357D-485C-99BC-90F712A02C1F}" type="datetimeFigureOut">
              <a:rPr lang="en-US" smtClean="0"/>
              <a:t>3/5/25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E83AD7-6749-4C37-8709-3A886D8E14BB}" type="slidenum">
              <a:rPr lang="en-US" smtClean="0"/>
              <a:t>‹#›</a:t>
            </a:fld>
            <a:endParaRPr lang="en-US"/>
          </a:p>
        </p:txBody>
      </p:sp>
    </p:spTree>
    <p:extLst>
      <p:ext uri="{BB962C8B-B14F-4D97-AF65-F5344CB8AC3E}">
        <p14:creationId xmlns:p14="http://schemas.microsoft.com/office/powerpoint/2010/main" val="3156483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AB7CD2-357D-485C-99BC-90F712A02C1F}" type="datetimeFigureOut">
              <a:rPr lang="en-US" smtClean="0"/>
              <a:t>3/5/25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E83AD7-6749-4C37-8709-3A886D8E14BB}" type="slidenum">
              <a:rPr lang="en-US" smtClean="0"/>
              <a:t>‹#›</a:t>
            </a:fld>
            <a:endParaRPr lang="en-US"/>
          </a:p>
        </p:txBody>
      </p:sp>
    </p:spTree>
    <p:extLst>
      <p:ext uri="{BB962C8B-B14F-4D97-AF65-F5344CB8AC3E}">
        <p14:creationId xmlns:p14="http://schemas.microsoft.com/office/powerpoint/2010/main" val="2270295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B7CD2-357D-485C-99BC-90F712A02C1F}" type="datetimeFigureOut">
              <a:rPr lang="en-US" smtClean="0"/>
              <a:t>3/5/25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E83AD7-6749-4C37-8709-3A886D8E14BB}" type="slidenum">
              <a:rPr lang="en-US" smtClean="0"/>
              <a:t>‹#›</a:t>
            </a:fld>
            <a:endParaRPr lang="en-US"/>
          </a:p>
        </p:txBody>
      </p:sp>
    </p:spTree>
    <p:extLst>
      <p:ext uri="{BB962C8B-B14F-4D97-AF65-F5344CB8AC3E}">
        <p14:creationId xmlns:p14="http://schemas.microsoft.com/office/powerpoint/2010/main" val="2444951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FAB7CD2-357D-485C-99BC-90F712A02C1F}" type="datetimeFigureOut">
              <a:rPr lang="en-US" smtClean="0"/>
              <a:t>3/5/25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E83AD7-6749-4C37-8709-3A886D8E14BB}" type="slidenum">
              <a:rPr lang="en-US" smtClean="0"/>
              <a:t>‹#›</a:t>
            </a:fld>
            <a:endParaRPr lang="en-US"/>
          </a:p>
        </p:txBody>
      </p:sp>
    </p:spTree>
    <p:extLst>
      <p:ext uri="{BB962C8B-B14F-4D97-AF65-F5344CB8AC3E}">
        <p14:creationId xmlns:p14="http://schemas.microsoft.com/office/powerpoint/2010/main" val="1694865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FAB7CD2-357D-485C-99BC-90F712A02C1F}" type="datetimeFigureOut">
              <a:rPr lang="en-US" smtClean="0"/>
              <a:t>3/5/25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E83AD7-6749-4C37-8709-3A886D8E14BB}" type="slidenum">
              <a:rPr lang="en-US" smtClean="0"/>
              <a:t>‹#›</a:t>
            </a:fld>
            <a:endParaRPr lang="en-US"/>
          </a:p>
        </p:txBody>
      </p:sp>
    </p:spTree>
    <p:extLst>
      <p:ext uri="{BB962C8B-B14F-4D97-AF65-F5344CB8AC3E}">
        <p14:creationId xmlns:p14="http://schemas.microsoft.com/office/powerpoint/2010/main" val="1216056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235" y="159178"/>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AB7CD2-357D-485C-99BC-90F712A02C1F}" type="datetimeFigureOut">
              <a:rPr lang="en-US" smtClean="0"/>
              <a:t>3/5/25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E83AD7-6749-4C37-8709-3A886D8E14BB}" type="slidenum">
              <a:rPr lang="en-US" smtClean="0"/>
              <a:t>‹#›</a:t>
            </a:fld>
            <a:endParaRPr lang="en-US"/>
          </a:p>
        </p:txBody>
      </p:sp>
      <p:pic>
        <p:nvPicPr>
          <p:cNvPr id="7" name="Picture 1"/>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9007921" y="5971711"/>
            <a:ext cx="2976486" cy="7692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9327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package" Target="../embeddings/Microsoft_Word_Document.docx"/><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vantongeren@hope.edu" TargetMode="External"/><Relationship Id="rId2" Type="http://schemas.openxmlformats.org/officeDocument/2006/relationships/hyperlink" Target="mailto:Friesner@hope.edu"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hope.edu/offices/frost-research-center/institutional-research/resources/hope-college-survey-schedule-2013-2028.xlsx" TargetMode="External"/><Relationship Id="rId2" Type="http://schemas.openxmlformats.org/officeDocument/2006/relationships/hyperlink" Target="https://hope.edu/offices/provost/research-scholarship/training-approval/human-subjects-review-board/submitting-proposal.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3"/>
          <p:cNvSpPr>
            <a:spLocks noChangeArrowheads="1"/>
          </p:cNvSpPr>
          <p:nvPr/>
        </p:nvSpPr>
        <p:spPr bwMode="auto">
          <a:xfrm>
            <a:off x="0" y="-2685347"/>
            <a:ext cx="12192000" cy="8463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6500" b="0" i="0" u="none" strike="noStrike" cap="none" normalizeH="0" baseline="0" dirty="0">
              <a:ln>
                <a:noFill/>
              </a:ln>
              <a:solidFill>
                <a:schemeClr val="tx1"/>
              </a:solidFill>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6500" b="0" i="0" u="none" strike="noStrike" cap="none" normalizeH="0" baseline="0" dirty="0">
              <a:ln>
                <a:noFill/>
              </a:ln>
              <a:solidFill>
                <a:schemeClr val="tx1"/>
              </a:solidFill>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6500" dirty="0">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6500" b="0" i="0" u="none" strike="noStrike" cap="none" normalizeH="0" baseline="0" dirty="0">
              <a:ln>
                <a:noFill/>
              </a:ln>
              <a:solidFill>
                <a:schemeClr val="tx1"/>
              </a:solidFill>
              <a:effectLst/>
              <a:latin typeface="Verlag Bold" pitchFamily="50" charset="0"/>
              <a:ea typeface="Calibri" panose="020F0502020204030204" pitchFamily="34" charset="0"/>
              <a:cs typeface="Times New Roman" panose="02020603050405020304" pitchFamily="18" charset="0"/>
            </a:endParaRPr>
          </a:p>
          <a:p>
            <a:pPr algn="ctr" eaLnBrk="0" fontAlgn="base" hangingPunct="0">
              <a:spcBef>
                <a:spcPct val="0"/>
              </a:spcBef>
              <a:spcAft>
                <a:spcPct val="0"/>
              </a:spcAft>
            </a:pPr>
            <a:r>
              <a:rPr lang="en-US" sz="6600" b="1" i="0" dirty="0">
                <a:solidFill>
                  <a:srgbClr val="002244"/>
                </a:solidFill>
                <a:effectLst/>
                <a:latin typeface="Arial" panose="020B0604020202020204" pitchFamily="34" charset="0"/>
              </a:rPr>
              <a:t>Survey Design: </a:t>
            </a:r>
          </a:p>
          <a:p>
            <a:pPr algn="ctr" eaLnBrk="0" fontAlgn="base" hangingPunct="0">
              <a:spcBef>
                <a:spcPct val="0"/>
              </a:spcBef>
              <a:spcAft>
                <a:spcPct val="0"/>
              </a:spcAft>
            </a:pPr>
            <a:r>
              <a:rPr lang="en-US" sz="6600" b="1" i="0" dirty="0">
                <a:solidFill>
                  <a:srgbClr val="002244"/>
                </a:solidFill>
                <a:effectLst/>
                <a:latin typeface="Arial" panose="020B0604020202020204" pitchFamily="34" charset="0"/>
              </a:rPr>
              <a:t>Best Practices and Policies</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4800" b="0" i="0" u="none" strike="noStrike" cap="none" normalizeH="0" dirty="0">
              <a:ln>
                <a:noFill/>
              </a:ln>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2000" dirty="0">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800" dirty="0">
                <a:latin typeface="Verlag Bold" pitchFamily="50" charset="0"/>
                <a:ea typeface="Calibri" panose="020F0502020204030204" pitchFamily="34" charset="0"/>
                <a:cs typeface="Times New Roman" panose="02020603050405020304" pitchFamily="18" charset="0"/>
              </a:rPr>
              <a:t>March 5, 2025</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tx1"/>
              </a:solidFill>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800" dirty="0">
                <a:latin typeface="Verlag Bold" pitchFamily="50" charset="0"/>
                <a:ea typeface="Calibri" panose="020F0502020204030204" pitchFamily="34" charset="0"/>
                <a:cs typeface="Times New Roman" panose="02020603050405020304" pitchFamily="18" charset="0"/>
              </a:rPr>
              <a:t>Don </a:t>
            </a:r>
            <a:r>
              <a:rPr lang="en-US" altLang="en-US" sz="2800" dirty="0" err="1">
                <a:latin typeface="Verlag Bold" pitchFamily="50" charset="0"/>
                <a:ea typeface="Calibri" panose="020F0502020204030204" pitchFamily="34" charset="0"/>
                <a:cs typeface="Times New Roman" panose="02020603050405020304" pitchFamily="18" charset="0"/>
              </a:rPr>
              <a:t>Friesner</a:t>
            </a:r>
            <a:r>
              <a:rPr lang="en-US" altLang="en-US" sz="2800" dirty="0">
                <a:latin typeface="Verlag Bold" pitchFamily="50" charset="0"/>
                <a:ea typeface="Calibri" panose="020F0502020204030204" pitchFamily="34" charset="0"/>
                <a:cs typeface="Times New Roman" panose="02020603050405020304" pitchFamily="18" charset="0"/>
              </a:rPr>
              <a:t> and Daryl Van Tongeren</a:t>
            </a:r>
            <a:endParaRPr kumimoji="0" lang="en-US" altLang="en-US" sz="2800" b="0" i="0" u="none" strike="noStrike" cap="none" normalizeH="0" baseline="0" dirty="0">
              <a:ln>
                <a:noFill/>
              </a:ln>
              <a:solidFill>
                <a:schemeClr val="tx1"/>
              </a:solidFill>
              <a:effectLst/>
              <a:latin typeface="Verlag Bold" pitchFamily="50"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2684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3"/>
          <p:cNvSpPr>
            <a:spLocks noChangeArrowheads="1"/>
          </p:cNvSpPr>
          <p:nvPr/>
        </p:nvSpPr>
        <p:spPr bwMode="auto">
          <a:xfrm>
            <a:off x="0" y="-1369603"/>
            <a:ext cx="12192000" cy="5832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6500" b="0" i="0" u="none" strike="noStrike" cap="none" normalizeH="0" baseline="0" dirty="0">
              <a:ln>
                <a:noFill/>
              </a:ln>
              <a:solidFill>
                <a:schemeClr val="tx1"/>
              </a:solidFill>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6500" b="0" i="0" u="none" strike="noStrike" cap="none" normalizeH="0" baseline="0" dirty="0">
              <a:ln>
                <a:noFill/>
              </a:ln>
              <a:solidFill>
                <a:schemeClr val="tx1"/>
              </a:solidFill>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6500" dirty="0">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6500" b="0" i="0" u="none" strike="noStrike" cap="none" normalizeH="0" baseline="0" dirty="0">
              <a:ln>
                <a:noFill/>
              </a:ln>
              <a:solidFill>
                <a:schemeClr val="tx1"/>
              </a:solidFill>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6500" dirty="0">
                <a:latin typeface="Verlag Bold" pitchFamily="50" charset="0"/>
                <a:ea typeface="Calibri" panose="020F0502020204030204" pitchFamily="34" charset="0"/>
                <a:cs typeface="Times New Roman" panose="02020603050405020304" pitchFamily="18" charset="0"/>
              </a:rPr>
              <a:t>Best Practices in Survey Research</a:t>
            </a:r>
            <a:endParaRPr kumimoji="0" lang="en-US" altLang="en-US" sz="4800" b="0" i="0" u="none" strike="noStrike" cap="none" normalizeH="0" dirty="0">
              <a:ln>
                <a:noFill/>
              </a:ln>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2000" dirty="0">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2800" dirty="0">
              <a:latin typeface="Verlag Bold" pitchFamily="50"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1080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Best Practices in Survey Research </a:t>
            </a:r>
          </a:p>
        </p:txBody>
      </p:sp>
      <p:sp>
        <p:nvSpPr>
          <p:cNvPr id="3" name="Content Placeholder 2"/>
          <p:cNvSpPr>
            <a:spLocks noGrp="1"/>
          </p:cNvSpPr>
          <p:nvPr>
            <p:ph idx="1"/>
          </p:nvPr>
        </p:nvSpPr>
        <p:spPr>
          <a:xfrm>
            <a:off x="498236" y="1825625"/>
            <a:ext cx="10855564" cy="4351338"/>
          </a:xfrm>
        </p:spPr>
        <p:txBody>
          <a:bodyPr>
            <a:normAutofit/>
          </a:bodyPr>
          <a:lstStyle/>
          <a:p>
            <a:pPr marL="0" indent="0">
              <a:buNone/>
            </a:pPr>
            <a:r>
              <a:rPr lang="en-US" dirty="0"/>
              <a:t>1. </a:t>
            </a:r>
            <a:r>
              <a:rPr lang="en-US" b="1" dirty="0"/>
              <a:t>Research Design</a:t>
            </a:r>
            <a:r>
              <a:rPr lang="en-US" dirty="0"/>
              <a:t>: What question(s) are you trying to answer?</a:t>
            </a:r>
          </a:p>
          <a:p>
            <a:pPr marL="514350" indent="-514350">
              <a:buAutoNum type="arabicPeriod"/>
            </a:pPr>
            <a:endParaRPr lang="en-US" dirty="0"/>
          </a:p>
          <a:p>
            <a:pPr lvl="1"/>
            <a:r>
              <a:rPr lang="en-US" dirty="0"/>
              <a:t>Consider your research question to guide your decision on whether a survey is appropriate</a:t>
            </a:r>
          </a:p>
          <a:p>
            <a:pPr marL="457200" lvl="1" indent="0">
              <a:buNone/>
            </a:pPr>
            <a:r>
              <a:rPr lang="en-US" dirty="0"/>
              <a:t> </a:t>
            </a:r>
          </a:p>
          <a:p>
            <a:pPr lvl="1"/>
            <a:r>
              <a:rPr lang="en-US" dirty="0"/>
              <a:t>When is a survey the best?</a:t>
            </a:r>
          </a:p>
          <a:p>
            <a:pPr lvl="2"/>
            <a:r>
              <a:rPr lang="en-US" dirty="0"/>
              <a:t>Broad sample, not overly intensive</a:t>
            </a:r>
          </a:p>
          <a:p>
            <a:pPr lvl="2"/>
            <a:r>
              <a:rPr lang="en-US" dirty="0"/>
              <a:t>Describe a population</a:t>
            </a:r>
          </a:p>
          <a:p>
            <a:pPr lvl="2"/>
            <a:r>
              <a:rPr lang="en-US" dirty="0"/>
              <a:t>Collect standardized data</a:t>
            </a:r>
          </a:p>
          <a:p>
            <a:pPr lvl="2"/>
            <a:r>
              <a:rPr lang="en-US" dirty="0"/>
              <a:t>Representative sample</a:t>
            </a:r>
          </a:p>
          <a:p>
            <a:pPr lvl="2"/>
            <a:r>
              <a:rPr lang="en-US" dirty="0"/>
              <a:t>Experimental manipulations are unethical (e.g., smoking research)</a:t>
            </a:r>
          </a:p>
        </p:txBody>
      </p:sp>
    </p:spTree>
    <p:extLst>
      <p:ext uri="{BB962C8B-B14F-4D97-AF65-F5344CB8AC3E}">
        <p14:creationId xmlns:p14="http://schemas.microsoft.com/office/powerpoint/2010/main" val="110504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Best Practices in Survey Research </a:t>
            </a:r>
          </a:p>
        </p:txBody>
      </p:sp>
      <p:sp>
        <p:nvSpPr>
          <p:cNvPr id="3" name="Content Placeholder 2"/>
          <p:cNvSpPr>
            <a:spLocks noGrp="1"/>
          </p:cNvSpPr>
          <p:nvPr>
            <p:ph idx="1"/>
          </p:nvPr>
        </p:nvSpPr>
        <p:spPr>
          <a:xfrm>
            <a:off x="498236" y="1825625"/>
            <a:ext cx="10855564" cy="4351338"/>
          </a:xfrm>
        </p:spPr>
        <p:txBody>
          <a:bodyPr>
            <a:normAutofit/>
          </a:bodyPr>
          <a:lstStyle/>
          <a:p>
            <a:pPr marL="0" indent="0">
              <a:buNone/>
            </a:pPr>
            <a:r>
              <a:rPr lang="en-US" dirty="0"/>
              <a:t>2. </a:t>
            </a:r>
            <a:r>
              <a:rPr lang="en-US" b="1" dirty="0"/>
              <a:t>Sampling and Recruitment: </a:t>
            </a:r>
            <a:r>
              <a:rPr lang="en-US" dirty="0"/>
              <a:t>Who do you wish to sample? </a:t>
            </a:r>
          </a:p>
          <a:p>
            <a:pPr marL="457200" lvl="1" indent="0">
              <a:buNone/>
            </a:pPr>
            <a:r>
              <a:rPr lang="en-US" dirty="0"/>
              <a:t> </a:t>
            </a:r>
          </a:p>
          <a:p>
            <a:pPr lvl="1"/>
            <a:r>
              <a:rPr lang="en-US" dirty="0"/>
              <a:t>Who will receive your survey?</a:t>
            </a:r>
            <a:br>
              <a:rPr lang="en-US" dirty="0"/>
            </a:br>
            <a:endParaRPr lang="en-US" dirty="0"/>
          </a:p>
          <a:p>
            <a:pPr lvl="1"/>
            <a:r>
              <a:rPr lang="en-US" dirty="0"/>
              <a:t>How will you advertise your survey?</a:t>
            </a:r>
            <a:br>
              <a:rPr lang="en-US" dirty="0"/>
            </a:br>
            <a:endParaRPr lang="en-US" dirty="0"/>
          </a:p>
          <a:p>
            <a:pPr lvl="1"/>
            <a:r>
              <a:rPr lang="en-US" dirty="0"/>
              <a:t>How will you direct people to your survey?</a:t>
            </a:r>
          </a:p>
        </p:txBody>
      </p:sp>
    </p:spTree>
    <p:extLst>
      <p:ext uri="{BB962C8B-B14F-4D97-AF65-F5344CB8AC3E}">
        <p14:creationId xmlns:p14="http://schemas.microsoft.com/office/powerpoint/2010/main" val="3294977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Best Practices in Survey Research </a:t>
            </a:r>
          </a:p>
        </p:txBody>
      </p:sp>
      <p:sp>
        <p:nvSpPr>
          <p:cNvPr id="3" name="Content Placeholder 2"/>
          <p:cNvSpPr>
            <a:spLocks noGrp="1"/>
          </p:cNvSpPr>
          <p:nvPr>
            <p:ph idx="1"/>
          </p:nvPr>
        </p:nvSpPr>
        <p:spPr>
          <a:xfrm>
            <a:off x="498236" y="1825624"/>
            <a:ext cx="10855564" cy="5032375"/>
          </a:xfrm>
        </p:spPr>
        <p:txBody>
          <a:bodyPr>
            <a:normAutofit lnSpcReduction="10000"/>
          </a:bodyPr>
          <a:lstStyle/>
          <a:p>
            <a:pPr marL="0" indent="0">
              <a:buNone/>
            </a:pPr>
            <a:r>
              <a:rPr lang="en-US" dirty="0"/>
              <a:t>3. </a:t>
            </a:r>
            <a:r>
              <a:rPr lang="en-US" b="1" dirty="0"/>
              <a:t>Methodology: </a:t>
            </a:r>
            <a:r>
              <a:rPr lang="en-US" dirty="0"/>
              <a:t>What are useful pragmatics?</a:t>
            </a:r>
          </a:p>
          <a:p>
            <a:pPr marL="457200" lvl="1" indent="0">
              <a:buNone/>
            </a:pPr>
            <a:r>
              <a:rPr lang="en-US" dirty="0"/>
              <a:t> </a:t>
            </a:r>
          </a:p>
          <a:p>
            <a:pPr lvl="1"/>
            <a:r>
              <a:rPr lang="en-US" dirty="0"/>
              <a:t>How long do you want your survey to be (keep it short; &lt; 15 minutes)</a:t>
            </a:r>
          </a:p>
          <a:p>
            <a:pPr marL="457200" lvl="1" indent="0">
              <a:buNone/>
            </a:pPr>
            <a:endParaRPr lang="en-US" dirty="0"/>
          </a:p>
          <a:p>
            <a:pPr lvl="1"/>
            <a:r>
              <a:rPr lang="en-US" dirty="0"/>
              <a:t>How long do you want to keep your survey open?</a:t>
            </a:r>
          </a:p>
          <a:p>
            <a:pPr lvl="1"/>
            <a:endParaRPr lang="en-US" dirty="0"/>
          </a:p>
          <a:p>
            <a:pPr lvl="1"/>
            <a:r>
              <a:rPr lang="en-US" dirty="0"/>
              <a:t>When / how do you want to send reminders?</a:t>
            </a:r>
          </a:p>
          <a:p>
            <a:pPr lvl="1"/>
            <a:endParaRPr lang="en-US" dirty="0"/>
          </a:p>
          <a:p>
            <a:pPr lvl="1"/>
            <a:r>
              <a:rPr lang="en-US" dirty="0"/>
              <a:t>Only collect data you know you will need and plan to do something with</a:t>
            </a:r>
          </a:p>
          <a:p>
            <a:pPr lvl="1"/>
            <a:endParaRPr lang="en-US" dirty="0"/>
          </a:p>
          <a:p>
            <a:pPr lvl="1"/>
            <a:r>
              <a:rPr lang="en-US" dirty="0"/>
              <a:t>Offer incentives</a:t>
            </a:r>
          </a:p>
          <a:p>
            <a:pPr lvl="1"/>
            <a:endParaRPr lang="en-US" dirty="0"/>
          </a:p>
          <a:p>
            <a:pPr lvl="1"/>
            <a:r>
              <a:rPr lang="en-US" dirty="0"/>
              <a:t>Offer to share the findings</a:t>
            </a:r>
          </a:p>
        </p:txBody>
      </p:sp>
    </p:spTree>
    <p:extLst>
      <p:ext uri="{BB962C8B-B14F-4D97-AF65-F5344CB8AC3E}">
        <p14:creationId xmlns:p14="http://schemas.microsoft.com/office/powerpoint/2010/main" val="2179734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Best Practices in Survey Research </a:t>
            </a:r>
          </a:p>
        </p:txBody>
      </p:sp>
      <p:sp>
        <p:nvSpPr>
          <p:cNvPr id="3" name="Content Placeholder 2"/>
          <p:cNvSpPr>
            <a:spLocks noGrp="1"/>
          </p:cNvSpPr>
          <p:nvPr>
            <p:ph idx="1"/>
          </p:nvPr>
        </p:nvSpPr>
        <p:spPr>
          <a:xfrm>
            <a:off x="498236" y="1825625"/>
            <a:ext cx="10855564" cy="4351338"/>
          </a:xfrm>
        </p:spPr>
        <p:txBody>
          <a:bodyPr>
            <a:normAutofit/>
          </a:bodyPr>
          <a:lstStyle/>
          <a:p>
            <a:pPr marL="0" indent="0">
              <a:buNone/>
            </a:pPr>
            <a:r>
              <a:rPr lang="en-US" dirty="0"/>
              <a:t>4. </a:t>
            </a:r>
            <a:r>
              <a:rPr lang="en-US" b="1" dirty="0"/>
              <a:t>Writing questions: </a:t>
            </a:r>
            <a:r>
              <a:rPr lang="en-US" dirty="0"/>
              <a:t>Developing efficient and effective items</a:t>
            </a:r>
          </a:p>
          <a:p>
            <a:pPr marL="457200" lvl="1" indent="0">
              <a:buNone/>
            </a:pPr>
            <a:r>
              <a:rPr lang="en-US" dirty="0"/>
              <a:t> </a:t>
            </a:r>
          </a:p>
          <a:p>
            <a:pPr lvl="1"/>
            <a:r>
              <a:rPr lang="en-US" dirty="0"/>
              <a:t>Single-barreled vs. double-barreled items</a:t>
            </a:r>
          </a:p>
          <a:p>
            <a:pPr lvl="1"/>
            <a:r>
              <a:rPr lang="en-US" dirty="0"/>
              <a:t>Clear, direct, short</a:t>
            </a:r>
          </a:p>
          <a:p>
            <a:pPr lvl="1"/>
            <a:r>
              <a:rPr lang="en-US" dirty="0"/>
              <a:t>Fewer is better</a:t>
            </a:r>
          </a:p>
          <a:p>
            <a:pPr lvl="1"/>
            <a:r>
              <a:rPr lang="en-US" u="sng" dirty="0"/>
              <a:t>Quantify it on a scale</a:t>
            </a:r>
            <a:r>
              <a:rPr lang="en-US" dirty="0"/>
              <a:t> (rather than dichotomous or qualitative)</a:t>
            </a:r>
          </a:p>
          <a:p>
            <a:pPr marL="457200" lvl="1" indent="0">
              <a:buNone/>
            </a:pPr>
            <a:endParaRPr lang="en-US" u="sng" dirty="0"/>
          </a:p>
          <a:p>
            <a:pPr marL="457200" lvl="1" indent="0">
              <a:buNone/>
            </a:pPr>
            <a:r>
              <a:rPr lang="en-US" b="1" dirty="0"/>
              <a:t>Avoid: </a:t>
            </a:r>
            <a:r>
              <a:rPr lang="en-US" dirty="0"/>
              <a:t>leading, ambiguous, negative, biased items, or slang</a:t>
            </a:r>
            <a:endParaRPr lang="en-US" b="1" dirty="0"/>
          </a:p>
        </p:txBody>
      </p:sp>
    </p:spTree>
    <p:extLst>
      <p:ext uri="{BB962C8B-B14F-4D97-AF65-F5344CB8AC3E}">
        <p14:creationId xmlns:p14="http://schemas.microsoft.com/office/powerpoint/2010/main" val="107571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Best Practices in Survey Research </a:t>
            </a:r>
          </a:p>
        </p:txBody>
      </p:sp>
      <p:sp>
        <p:nvSpPr>
          <p:cNvPr id="3" name="Content Placeholder 2"/>
          <p:cNvSpPr>
            <a:spLocks noGrp="1"/>
          </p:cNvSpPr>
          <p:nvPr>
            <p:ph idx="1"/>
          </p:nvPr>
        </p:nvSpPr>
        <p:spPr>
          <a:xfrm>
            <a:off x="498236" y="1825625"/>
            <a:ext cx="10855564" cy="4351338"/>
          </a:xfrm>
        </p:spPr>
        <p:txBody>
          <a:bodyPr>
            <a:normAutofit/>
          </a:bodyPr>
          <a:lstStyle/>
          <a:p>
            <a:pPr marL="0" indent="0">
              <a:buNone/>
            </a:pPr>
            <a:r>
              <a:rPr lang="en-US" dirty="0"/>
              <a:t>5. </a:t>
            </a:r>
            <a:r>
              <a:rPr lang="en-US" b="1" dirty="0"/>
              <a:t>Survey Flow: </a:t>
            </a:r>
            <a:r>
              <a:rPr lang="en-US" dirty="0"/>
              <a:t>Using Qualtrics to offer contingency questions</a:t>
            </a:r>
          </a:p>
          <a:p>
            <a:pPr marL="457200" lvl="1" indent="0">
              <a:buNone/>
            </a:pPr>
            <a:r>
              <a:rPr lang="en-US" dirty="0"/>
              <a:t> </a:t>
            </a:r>
          </a:p>
          <a:p>
            <a:pPr lvl="1"/>
            <a:r>
              <a:rPr lang="en-US" dirty="0"/>
              <a:t>Based on previous responses, future items can be displayed (</a:t>
            </a:r>
            <a:r>
              <a:rPr lang="en-US" u="sng" dirty="0"/>
              <a:t>display logic</a:t>
            </a:r>
            <a:r>
              <a:rPr lang="en-US" dirty="0"/>
              <a:t>)</a:t>
            </a:r>
          </a:p>
        </p:txBody>
      </p:sp>
      <p:sp>
        <p:nvSpPr>
          <p:cNvPr id="5" name="Text Box 3">
            <a:extLst>
              <a:ext uri="{FF2B5EF4-FFF2-40B4-BE49-F238E27FC236}">
                <a16:creationId xmlns:a16="http://schemas.microsoft.com/office/drawing/2014/main" id="{0D346A87-7BE9-9684-B930-DE59224427DD}"/>
              </a:ext>
            </a:extLst>
          </p:cNvPr>
          <p:cNvSpPr txBox="1">
            <a:spLocks noChangeArrowheads="1"/>
          </p:cNvSpPr>
          <p:nvPr/>
        </p:nvSpPr>
        <p:spPr bwMode="auto">
          <a:xfrm>
            <a:off x="1219200" y="3429000"/>
            <a:ext cx="4800600" cy="784830"/>
          </a:xfrm>
          <a:prstGeom prst="rect">
            <a:avLst/>
          </a:prstGeom>
          <a:solidFill>
            <a:schemeClr val="accent5">
              <a:lumMod val="20000"/>
              <a:lumOff val="80000"/>
            </a:schemeClr>
          </a:solidFill>
          <a:ln w="63500">
            <a:solidFill>
              <a:schemeClr val="tx2"/>
            </a:solidFill>
            <a:miter lim="800000"/>
            <a:headEnd/>
            <a:tailEnd/>
          </a:ln>
          <a:effectLst/>
        </p:spPr>
        <p:txBody>
          <a:bodyPr>
            <a:spAutoFit/>
          </a:bodyPr>
          <a:lstStyle/>
          <a:p>
            <a:pPr>
              <a:spcBef>
                <a:spcPct val="50000"/>
              </a:spcBef>
            </a:pPr>
            <a:r>
              <a:rPr lang="en-US" dirty="0"/>
              <a:t>What is your sex?</a:t>
            </a:r>
          </a:p>
          <a:p>
            <a:pPr>
              <a:spcBef>
                <a:spcPct val="50000"/>
              </a:spcBef>
            </a:pPr>
            <a:r>
              <a:rPr lang="en-US" dirty="0"/>
              <a:t>	</a:t>
            </a:r>
            <a:r>
              <a:rPr lang="en-US" dirty="0">
                <a:latin typeface="Wingdings" pitchFamily="2" charset="2"/>
              </a:rPr>
              <a:t>p </a:t>
            </a:r>
            <a:r>
              <a:rPr lang="en-US" dirty="0"/>
              <a:t>Male		</a:t>
            </a:r>
            <a:r>
              <a:rPr lang="en-US" dirty="0">
                <a:latin typeface="Wingdings" pitchFamily="2" charset="2"/>
              </a:rPr>
              <a:t>p </a:t>
            </a:r>
            <a:r>
              <a:rPr lang="en-US" dirty="0"/>
              <a:t>Female</a:t>
            </a:r>
          </a:p>
        </p:txBody>
      </p:sp>
      <p:grpSp>
        <p:nvGrpSpPr>
          <p:cNvPr id="6" name="Group 4">
            <a:extLst>
              <a:ext uri="{FF2B5EF4-FFF2-40B4-BE49-F238E27FC236}">
                <a16:creationId xmlns:a16="http://schemas.microsoft.com/office/drawing/2014/main" id="{75473D1B-7EBD-CEA1-58A5-CE511E5D00D3}"/>
              </a:ext>
            </a:extLst>
          </p:cNvPr>
          <p:cNvGrpSpPr>
            <a:grpSpLocks/>
          </p:cNvGrpSpPr>
          <p:nvPr/>
        </p:nvGrpSpPr>
        <p:grpSpPr bwMode="auto">
          <a:xfrm>
            <a:off x="4114800" y="4213829"/>
            <a:ext cx="4572000" cy="1300163"/>
            <a:chOff x="2592" y="1296"/>
            <a:chExt cx="2880" cy="819"/>
          </a:xfrm>
        </p:grpSpPr>
        <p:sp>
          <p:nvSpPr>
            <p:cNvPr id="7" name="Text Box 5">
              <a:extLst>
                <a:ext uri="{FF2B5EF4-FFF2-40B4-BE49-F238E27FC236}">
                  <a16:creationId xmlns:a16="http://schemas.microsoft.com/office/drawing/2014/main" id="{E4C06A8F-DC60-4F16-6EC4-95407A9ED6B1}"/>
                </a:ext>
              </a:extLst>
            </p:cNvPr>
            <p:cNvSpPr txBox="1">
              <a:spLocks noChangeArrowheads="1"/>
            </p:cNvSpPr>
            <p:nvPr/>
          </p:nvSpPr>
          <p:spPr bwMode="auto">
            <a:xfrm>
              <a:off x="2880" y="1584"/>
              <a:ext cx="2592" cy="531"/>
            </a:xfrm>
            <a:prstGeom prst="rect">
              <a:avLst/>
            </a:prstGeom>
            <a:solidFill>
              <a:schemeClr val="accent3">
                <a:lumMod val="40000"/>
                <a:lumOff val="60000"/>
              </a:schemeClr>
            </a:solidFill>
            <a:ln w="63500">
              <a:solidFill>
                <a:schemeClr val="tx2"/>
              </a:solidFill>
              <a:miter lim="800000"/>
              <a:headEnd/>
              <a:tailEnd/>
            </a:ln>
            <a:effectLst/>
          </p:spPr>
          <p:txBody>
            <a:bodyPr>
              <a:spAutoFit/>
            </a:bodyPr>
            <a:lstStyle/>
            <a:p>
              <a:pPr>
                <a:spcBef>
                  <a:spcPct val="50000"/>
                </a:spcBef>
              </a:pPr>
              <a:r>
                <a:rPr lang="en-US" dirty="0"/>
                <a:t>Have you ever been pregnant?</a:t>
              </a:r>
            </a:p>
            <a:p>
              <a:pPr>
                <a:spcBef>
                  <a:spcPct val="50000"/>
                </a:spcBef>
              </a:pPr>
              <a:r>
                <a:rPr lang="en-US" dirty="0"/>
                <a:t>	</a:t>
              </a:r>
              <a:r>
                <a:rPr lang="en-US" dirty="0">
                  <a:latin typeface="Wingdings" pitchFamily="2" charset="2"/>
                </a:rPr>
                <a:t>p </a:t>
              </a:r>
              <a:r>
                <a:rPr lang="en-US" dirty="0"/>
                <a:t>No		</a:t>
              </a:r>
              <a:r>
                <a:rPr lang="en-US" dirty="0">
                  <a:latin typeface="Wingdings" pitchFamily="2" charset="2"/>
                </a:rPr>
                <a:t>p </a:t>
              </a:r>
              <a:r>
                <a:rPr lang="en-US" dirty="0"/>
                <a:t>Yes</a:t>
              </a:r>
            </a:p>
          </p:txBody>
        </p:sp>
        <p:sp>
          <p:nvSpPr>
            <p:cNvPr id="8" name="Line 6">
              <a:extLst>
                <a:ext uri="{FF2B5EF4-FFF2-40B4-BE49-F238E27FC236}">
                  <a16:creationId xmlns:a16="http://schemas.microsoft.com/office/drawing/2014/main" id="{179006FE-0EAA-FDF3-F128-EE3F8B2433A9}"/>
                </a:ext>
              </a:extLst>
            </p:cNvPr>
            <p:cNvSpPr>
              <a:spLocks noChangeShapeType="1"/>
            </p:cNvSpPr>
            <p:nvPr/>
          </p:nvSpPr>
          <p:spPr bwMode="auto">
            <a:xfrm>
              <a:off x="2592" y="1296"/>
              <a:ext cx="0" cy="576"/>
            </a:xfrm>
            <a:prstGeom prst="line">
              <a:avLst/>
            </a:prstGeom>
            <a:noFill/>
            <a:ln w="63500">
              <a:solidFill>
                <a:schemeClr val="tx2"/>
              </a:solidFill>
              <a:round/>
              <a:headEnd/>
              <a:tailEnd/>
            </a:ln>
            <a:effectLst/>
          </p:spPr>
          <p:txBody>
            <a:bodyPr/>
            <a:lstStyle/>
            <a:p>
              <a:endParaRPr lang="en-US"/>
            </a:p>
          </p:txBody>
        </p:sp>
        <p:sp>
          <p:nvSpPr>
            <p:cNvPr id="9" name="Line 7">
              <a:extLst>
                <a:ext uri="{FF2B5EF4-FFF2-40B4-BE49-F238E27FC236}">
                  <a16:creationId xmlns:a16="http://schemas.microsoft.com/office/drawing/2014/main" id="{4429CCFD-FB37-E879-2A91-C30D53985FB1}"/>
                </a:ext>
              </a:extLst>
            </p:cNvPr>
            <p:cNvSpPr>
              <a:spLocks noChangeShapeType="1"/>
            </p:cNvSpPr>
            <p:nvPr/>
          </p:nvSpPr>
          <p:spPr bwMode="auto">
            <a:xfrm>
              <a:off x="2592" y="1849"/>
              <a:ext cx="288" cy="0"/>
            </a:xfrm>
            <a:prstGeom prst="line">
              <a:avLst/>
            </a:prstGeom>
            <a:noFill/>
            <a:ln w="63500">
              <a:solidFill>
                <a:schemeClr val="tx2"/>
              </a:solidFill>
              <a:round/>
              <a:headEnd/>
              <a:tailEnd type="triangle" w="med" len="med"/>
            </a:ln>
            <a:effectLst/>
          </p:spPr>
          <p:txBody>
            <a:bodyPr/>
            <a:lstStyle/>
            <a:p>
              <a:endParaRPr lang="en-US"/>
            </a:p>
          </p:txBody>
        </p:sp>
      </p:grpSp>
    </p:spTree>
    <p:extLst>
      <p:ext uri="{BB962C8B-B14F-4D97-AF65-F5344CB8AC3E}">
        <p14:creationId xmlns:p14="http://schemas.microsoft.com/office/powerpoint/2010/main" val="949669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Best Practices in Survey Research </a:t>
            </a:r>
          </a:p>
        </p:txBody>
      </p:sp>
      <p:sp>
        <p:nvSpPr>
          <p:cNvPr id="3" name="Content Placeholder 2"/>
          <p:cNvSpPr>
            <a:spLocks noGrp="1"/>
          </p:cNvSpPr>
          <p:nvPr>
            <p:ph idx="1"/>
          </p:nvPr>
        </p:nvSpPr>
        <p:spPr>
          <a:xfrm>
            <a:off x="498236" y="1825625"/>
            <a:ext cx="10855564" cy="4351338"/>
          </a:xfrm>
        </p:spPr>
        <p:txBody>
          <a:bodyPr>
            <a:normAutofit/>
          </a:bodyPr>
          <a:lstStyle/>
          <a:p>
            <a:pPr marL="0" indent="0">
              <a:buNone/>
            </a:pPr>
            <a:r>
              <a:rPr lang="en-US" dirty="0"/>
              <a:t>6. </a:t>
            </a:r>
            <a:r>
              <a:rPr lang="en-US" b="1" dirty="0"/>
              <a:t>Survey Design: </a:t>
            </a:r>
            <a:r>
              <a:rPr lang="en-US" dirty="0"/>
              <a:t>Using Qualtrics to increase efficiency</a:t>
            </a:r>
          </a:p>
          <a:p>
            <a:pPr marL="457200" lvl="1" indent="0">
              <a:buNone/>
            </a:pPr>
            <a:r>
              <a:rPr lang="en-US" dirty="0"/>
              <a:t> </a:t>
            </a:r>
          </a:p>
          <a:p>
            <a:pPr lvl="1"/>
            <a:r>
              <a:rPr lang="en-US" dirty="0"/>
              <a:t>Use matrix questions to present items in a table form</a:t>
            </a:r>
          </a:p>
        </p:txBody>
      </p:sp>
      <p:graphicFrame>
        <p:nvGraphicFramePr>
          <p:cNvPr id="10" name="Object 9">
            <a:extLst>
              <a:ext uri="{FF2B5EF4-FFF2-40B4-BE49-F238E27FC236}">
                <a16:creationId xmlns:a16="http://schemas.microsoft.com/office/drawing/2014/main" id="{6CBD2DDF-16F6-D20F-5BB2-CEFA5EB423A8}"/>
              </a:ext>
            </a:extLst>
          </p:cNvPr>
          <p:cNvGraphicFramePr>
            <a:graphicFrameLocks noChangeAspect="1"/>
          </p:cNvGraphicFramePr>
          <p:nvPr>
            <p:extLst>
              <p:ext uri="{D42A27DB-BD31-4B8C-83A1-F6EECF244321}">
                <p14:modId xmlns:p14="http://schemas.microsoft.com/office/powerpoint/2010/main" val="1525951312"/>
              </p:ext>
            </p:extLst>
          </p:nvPr>
        </p:nvGraphicFramePr>
        <p:xfrm>
          <a:off x="1401170" y="3429000"/>
          <a:ext cx="9389660" cy="2438400"/>
        </p:xfrm>
        <a:graphic>
          <a:graphicData uri="http://schemas.openxmlformats.org/presentationml/2006/ole">
            <mc:AlternateContent xmlns:mc="http://schemas.openxmlformats.org/markup-compatibility/2006">
              <mc:Choice xmlns:v="urn:schemas-microsoft-com:vml" Requires="v">
                <p:oleObj name="Document" r:id="rId2" imgW="6553200" imgH="1701800" progId="Word.Document.12">
                  <p:embed/>
                </p:oleObj>
              </mc:Choice>
              <mc:Fallback>
                <p:oleObj name="Document" r:id="rId2" imgW="6553200" imgH="1701800" progId="Word.Document.12">
                  <p:embed/>
                  <p:pic>
                    <p:nvPicPr>
                      <p:cNvPr id="16" name="Object 15"/>
                      <p:cNvPicPr/>
                      <p:nvPr/>
                    </p:nvPicPr>
                    <p:blipFill>
                      <a:blip r:embed="rId3"/>
                      <a:stretch>
                        <a:fillRect/>
                      </a:stretch>
                    </p:blipFill>
                    <p:spPr>
                      <a:xfrm>
                        <a:off x="1401170" y="3429000"/>
                        <a:ext cx="9389660" cy="2438400"/>
                      </a:xfrm>
                      <a:prstGeom prst="rect">
                        <a:avLst/>
                      </a:prstGeom>
                    </p:spPr>
                  </p:pic>
                </p:oleObj>
              </mc:Fallback>
            </mc:AlternateContent>
          </a:graphicData>
        </a:graphic>
      </p:graphicFrame>
    </p:spTree>
    <p:extLst>
      <p:ext uri="{BB962C8B-B14F-4D97-AF65-F5344CB8AC3E}">
        <p14:creationId xmlns:p14="http://schemas.microsoft.com/office/powerpoint/2010/main" val="3795888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Best Practices in Survey Research </a:t>
            </a:r>
          </a:p>
        </p:txBody>
      </p:sp>
      <p:sp>
        <p:nvSpPr>
          <p:cNvPr id="3" name="Content Placeholder 2"/>
          <p:cNvSpPr>
            <a:spLocks noGrp="1"/>
          </p:cNvSpPr>
          <p:nvPr>
            <p:ph idx="1"/>
          </p:nvPr>
        </p:nvSpPr>
        <p:spPr>
          <a:xfrm>
            <a:off x="498236" y="1825625"/>
            <a:ext cx="10855564" cy="4351338"/>
          </a:xfrm>
        </p:spPr>
        <p:txBody>
          <a:bodyPr>
            <a:normAutofit/>
          </a:bodyPr>
          <a:lstStyle/>
          <a:p>
            <a:pPr marL="0" indent="0">
              <a:buNone/>
            </a:pPr>
            <a:r>
              <a:rPr lang="en-US" dirty="0"/>
              <a:t>7. </a:t>
            </a:r>
            <a:r>
              <a:rPr lang="en-US" b="1" dirty="0"/>
              <a:t>Survey Organization: </a:t>
            </a:r>
            <a:r>
              <a:rPr lang="en-US" dirty="0"/>
              <a:t>Broad and unbiased</a:t>
            </a:r>
          </a:p>
          <a:p>
            <a:pPr marL="457200" lvl="1" indent="0">
              <a:buNone/>
            </a:pPr>
            <a:r>
              <a:rPr lang="en-US" dirty="0"/>
              <a:t> </a:t>
            </a:r>
          </a:p>
          <a:p>
            <a:pPr lvl="1"/>
            <a:r>
              <a:rPr lang="en-US" dirty="0"/>
              <a:t>Early questions should be broad and should not influence later questions</a:t>
            </a:r>
          </a:p>
          <a:p>
            <a:pPr lvl="1"/>
            <a:endParaRPr lang="en-US" dirty="0"/>
          </a:p>
          <a:p>
            <a:pPr lvl="1"/>
            <a:r>
              <a:rPr lang="en-US" dirty="0"/>
              <a:t>More sensitive questions should be later on in the survey</a:t>
            </a:r>
          </a:p>
          <a:p>
            <a:pPr lvl="1"/>
            <a:endParaRPr lang="en-US" dirty="0"/>
          </a:p>
          <a:p>
            <a:pPr lvl="1"/>
            <a:r>
              <a:rPr lang="en-US" dirty="0"/>
              <a:t>Attention wanes and fatigue increases as the survey goes on</a:t>
            </a:r>
          </a:p>
          <a:p>
            <a:pPr lvl="1"/>
            <a:endParaRPr lang="en-US" dirty="0"/>
          </a:p>
          <a:p>
            <a:pPr lvl="1"/>
            <a:r>
              <a:rPr lang="en-US" dirty="0"/>
              <a:t>Ask for demographics last</a:t>
            </a:r>
          </a:p>
        </p:txBody>
      </p:sp>
    </p:spTree>
    <p:extLst>
      <p:ext uri="{BB962C8B-B14F-4D97-AF65-F5344CB8AC3E}">
        <p14:creationId xmlns:p14="http://schemas.microsoft.com/office/powerpoint/2010/main" val="780151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Best Practices in Survey Research </a:t>
            </a:r>
          </a:p>
        </p:txBody>
      </p:sp>
      <p:sp>
        <p:nvSpPr>
          <p:cNvPr id="3" name="Content Placeholder 2"/>
          <p:cNvSpPr>
            <a:spLocks noGrp="1"/>
          </p:cNvSpPr>
          <p:nvPr>
            <p:ph idx="1"/>
          </p:nvPr>
        </p:nvSpPr>
        <p:spPr>
          <a:xfrm>
            <a:off x="498236" y="1825625"/>
            <a:ext cx="10855564" cy="4351338"/>
          </a:xfrm>
        </p:spPr>
        <p:txBody>
          <a:bodyPr>
            <a:normAutofit/>
          </a:bodyPr>
          <a:lstStyle/>
          <a:p>
            <a:pPr marL="0" indent="0">
              <a:buNone/>
            </a:pPr>
            <a:r>
              <a:rPr lang="en-US" dirty="0"/>
              <a:t>8. </a:t>
            </a:r>
            <a:r>
              <a:rPr lang="en-US" b="1" dirty="0"/>
              <a:t>Key components: </a:t>
            </a:r>
            <a:r>
              <a:rPr lang="en-US" dirty="0"/>
              <a:t>Consent, instructions, debriefing</a:t>
            </a:r>
          </a:p>
          <a:p>
            <a:pPr marL="457200" lvl="1" indent="0">
              <a:buNone/>
            </a:pPr>
            <a:r>
              <a:rPr lang="en-US" dirty="0"/>
              <a:t> </a:t>
            </a:r>
          </a:p>
          <a:p>
            <a:pPr lvl="1"/>
            <a:r>
              <a:rPr lang="en-US" dirty="0"/>
              <a:t>Remember to start with the informed consent and instructions</a:t>
            </a:r>
          </a:p>
          <a:p>
            <a:pPr lvl="1"/>
            <a:endParaRPr lang="en-US" dirty="0"/>
          </a:p>
          <a:p>
            <a:pPr lvl="1"/>
            <a:r>
              <a:rPr lang="en-US" dirty="0"/>
              <a:t>Don’t forget to include the debriefing at the end</a:t>
            </a:r>
          </a:p>
          <a:p>
            <a:pPr lvl="1"/>
            <a:endParaRPr lang="en-US" dirty="0"/>
          </a:p>
          <a:p>
            <a:pPr lvl="1"/>
            <a:r>
              <a:rPr lang="en-US" dirty="0"/>
              <a:t>How you code your items in Qualtrics will translate to how the data are downloaded (e.g., ordering of items)</a:t>
            </a:r>
          </a:p>
          <a:p>
            <a:pPr lvl="1"/>
            <a:endParaRPr lang="en-US" dirty="0"/>
          </a:p>
          <a:p>
            <a:pPr lvl="1"/>
            <a:r>
              <a:rPr lang="en-US" dirty="0"/>
              <a:t>Preview and test, test, </a:t>
            </a:r>
            <a:r>
              <a:rPr lang="en-US"/>
              <a:t>test before sending out!</a:t>
            </a:r>
            <a:endParaRPr lang="en-US" dirty="0"/>
          </a:p>
        </p:txBody>
      </p:sp>
    </p:spTree>
    <p:extLst>
      <p:ext uri="{BB962C8B-B14F-4D97-AF65-F5344CB8AC3E}">
        <p14:creationId xmlns:p14="http://schemas.microsoft.com/office/powerpoint/2010/main" val="4088992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Best Practices in Survey Research </a:t>
            </a:r>
          </a:p>
        </p:txBody>
      </p:sp>
      <p:sp>
        <p:nvSpPr>
          <p:cNvPr id="3" name="Content Placeholder 2"/>
          <p:cNvSpPr>
            <a:spLocks noGrp="1"/>
          </p:cNvSpPr>
          <p:nvPr>
            <p:ph idx="1"/>
          </p:nvPr>
        </p:nvSpPr>
        <p:spPr>
          <a:xfrm>
            <a:off x="498236" y="1825625"/>
            <a:ext cx="10855564" cy="4351338"/>
          </a:xfrm>
        </p:spPr>
        <p:txBody>
          <a:bodyPr>
            <a:normAutofit/>
          </a:bodyPr>
          <a:lstStyle/>
          <a:p>
            <a:pPr marL="0" indent="0">
              <a:buNone/>
            </a:pPr>
            <a:r>
              <a:rPr lang="en-US" dirty="0"/>
              <a:t>9. </a:t>
            </a:r>
            <a:r>
              <a:rPr lang="en-US" b="1" dirty="0"/>
              <a:t>Data Integrity: </a:t>
            </a:r>
            <a:r>
              <a:rPr lang="en-US" dirty="0"/>
              <a:t>Ensuring high quality data</a:t>
            </a:r>
          </a:p>
          <a:p>
            <a:pPr marL="457200" lvl="1" indent="0">
              <a:buNone/>
            </a:pPr>
            <a:r>
              <a:rPr lang="en-US" dirty="0"/>
              <a:t> </a:t>
            </a:r>
          </a:p>
          <a:p>
            <a:pPr lvl="1"/>
            <a:r>
              <a:rPr lang="en-US" dirty="0"/>
              <a:t>Avoiding bots / AI responses</a:t>
            </a:r>
            <a:br>
              <a:rPr lang="en-US" dirty="0"/>
            </a:br>
            <a:endParaRPr lang="en-US" dirty="0"/>
          </a:p>
          <a:p>
            <a:pPr lvl="1"/>
            <a:r>
              <a:rPr lang="en-US" dirty="0"/>
              <a:t>Attention and quality-control checks</a:t>
            </a:r>
          </a:p>
          <a:p>
            <a:pPr lvl="1"/>
            <a:endParaRPr lang="en-US" dirty="0"/>
          </a:p>
          <a:p>
            <a:pPr lvl="1"/>
            <a:r>
              <a:rPr lang="en-US" dirty="0"/>
              <a:t>Commitment statements</a:t>
            </a:r>
          </a:p>
          <a:p>
            <a:pPr marL="457200" lvl="1" indent="0">
              <a:buNone/>
            </a:pPr>
            <a:endParaRPr lang="en-US" dirty="0"/>
          </a:p>
          <a:p>
            <a:pPr lvl="1"/>
            <a:r>
              <a:rPr lang="en-US" dirty="0"/>
              <a:t>Don’t ask for data you already have (or can get access to)</a:t>
            </a:r>
          </a:p>
        </p:txBody>
      </p:sp>
    </p:spTree>
    <p:extLst>
      <p:ext uri="{BB962C8B-B14F-4D97-AF65-F5344CB8AC3E}">
        <p14:creationId xmlns:p14="http://schemas.microsoft.com/office/powerpoint/2010/main" val="1080826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Contact Information</a:t>
            </a:r>
          </a:p>
        </p:txBody>
      </p:sp>
      <p:sp>
        <p:nvSpPr>
          <p:cNvPr id="3" name="Content Placeholder 2"/>
          <p:cNvSpPr>
            <a:spLocks noGrp="1"/>
          </p:cNvSpPr>
          <p:nvPr>
            <p:ph idx="1"/>
          </p:nvPr>
        </p:nvSpPr>
        <p:spPr>
          <a:xfrm>
            <a:off x="1820090" y="1825625"/>
            <a:ext cx="9533709" cy="4351338"/>
          </a:xfrm>
        </p:spPr>
        <p:txBody>
          <a:bodyPr>
            <a:normAutofit/>
          </a:bodyPr>
          <a:lstStyle/>
          <a:p>
            <a:pPr marL="0" indent="0">
              <a:buNone/>
            </a:pPr>
            <a:r>
              <a:rPr lang="en-US" dirty="0"/>
              <a:t>Donald Friesner</a:t>
            </a:r>
          </a:p>
          <a:p>
            <a:pPr marL="0" indent="0">
              <a:buNone/>
            </a:pPr>
            <a:r>
              <a:rPr lang="en-US" dirty="0"/>
              <a:t>Director of Institutional Research</a:t>
            </a:r>
          </a:p>
          <a:p>
            <a:pPr marL="0" indent="0">
              <a:buNone/>
            </a:pPr>
            <a:r>
              <a:rPr lang="en-US" dirty="0">
                <a:hlinkClick r:id="rId2"/>
              </a:rPr>
              <a:t>Friesner@hope.edu</a:t>
            </a:r>
            <a:endParaRPr lang="en-US" dirty="0"/>
          </a:p>
          <a:p>
            <a:pPr marL="0" indent="0">
              <a:buNone/>
            </a:pPr>
            <a:endParaRPr lang="en-US" dirty="0"/>
          </a:p>
          <a:p>
            <a:pPr marL="0" indent="0">
              <a:buNone/>
            </a:pPr>
            <a:endParaRPr lang="en-US" dirty="0"/>
          </a:p>
          <a:p>
            <a:pPr marL="0" indent="0">
              <a:buNone/>
            </a:pPr>
            <a:r>
              <a:rPr lang="en-US" dirty="0"/>
              <a:t>Daryl Van Tongeren</a:t>
            </a:r>
          </a:p>
          <a:p>
            <a:pPr marL="0" indent="0">
              <a:buNone/>
            </a:pPr>
            <a:r>
              <a:rPr lang="en-US" dirty="0"/>
              <a:t>Director of the Frost Center for Social Science Research</a:t>
            </a:r>
          </a:p>
          <a:p>
            <a:pPr marL="0" indent="0">
              <a:buNone/>
            </a:pPr>
            <a:r>
              <a:rPr lang="en-US" dirty="0">
                <a:hlinkClick r:id="rId3"/>
              </a:rPr>
              <a:t>vantongeren@hope.edu</a:t>
            </a:r>
            <a:r>
              <a:rPr lang="en-US" dirty="0"/>
              <a:t> </a:t>
            </a:r>
          </a:p>
        </p:txBody>
      </p:sp>
    </p:spTree>
    <p:extLst>
      <p:ext uri="{BB962C8B-B14F-4D97-AF65-F5344CB8AC3E}">
        <p14:creationId xmlns:p14="http://schemas.microsoft.com/office/powerpoint/2010/main" val="4029376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Best Practices in Survey Research </a:t>
            </a:r>
          </a:p>
        </p:txBody>
      </p:sp>
      <p:sp>
        <p:nvSpPr>
          <p:cNvPr id="3" name="Content Placeholder 2"/>
          <p:cNvSpPr>
            <a:spLocks noGrp="1"/>
          </p:cNvSpPr>
          <p:nvPr>
            <p:ph idx="1"/>
          </p:nvPr>
        </p:nvSpPr>
        <p:spPr>
          <a:xfrm>
            <a:off x="498236" y="1825625"/>
            <a:ext cx="10855564" cy="4351338"/>
          </a:xfrm>
        </p:spPr>
        <p:txBody>
          <a:bodyPr>
            <a:normAutofit/>
          </a:bodyPr>
          <a:lstStyle/>
          <a:p>
            <a:pPr marL="0" indent="0">
              <a:buNone/>
            </a:pPr>
            <a:r>
              <a:rPr lang="en-US" dirty="0"/>
              <a:t>10. </a:t>
            </a:r>
            <a:r>
              <a:rPr lang="en-US" b="1" dirty="0"/>
              <a:t>Data Protection: </a:t>
            </a:r>
            <a:r>
              <a:rPr lang="en-US" dirty="0"/>
              <a:t>Ensuring confidentiality and security</a:t>
            </a:r>
          </a:p>
          <a:p>
            <a:pPr marL="457200" lvl="1" indent="0">
              <a:buNone/>
            </a:pPr>
            <a:r>
              <a:rPr lang="en-US" dirty="0"/>
              <a:t> </a:t>
            </a:r>
          </a:p>
          <a:p>
            <a:pPr lvl="1"/>
            <a:r>
              <a:rPr lang="en-US" dirty="0"/>
              <a:t>Separate emails or any identifiers from data (de-identify data)</a:t>
            </a:r>
          </a:p>
          <a:p>
            <a:pPr lvl="1"/>
            <a:endParaRPr lang="en-US" dirty="0"/>
          </a:p>
          <a:p>
            <a:pPr lvl="1"/>
            <a:r>
              <a:rPr lang="en-US" dirty="0"/>
              <a:t>Keep data secure behind password-protection</a:t>
            </a:r>
          </a:p>
          <a:p>
            <a:pPr lvl="1"/>
            <a:endParaRPr lang="en-US" dirty="0"/>
          </a:p>
          <a:p>
            <a:pPr lvl="1"/>
            <a:endParaRPr lang="en-US" dirty="0"/>
          </a:p>
        </p:txBody>
      </p:sp>
    </p:spTree>
    <p:extLst>
      <p:ext uri="{BB962C8B-B14F-4D97-AF65-F5344CB8AC3E}">
        <p14:creationId xmlns:p14="http://schemas.microsoft.com/office/powerpoint/2010/main" val="1970839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itle 1"/>
          <p:cNvSpPr>
            <a:spLocks noGrp="1"/>
          </p:cNvSpPr>
          <p:nvPr>
            <p:ph type="title"/>
          </p:nvPr>
        </p:nvSpPr>
        <p:spPr/>
        <p:txBody>
          <a:bodyPr/>
          <a:lstStyle/>
          <a:p>
            <a:r>
              <a:rPr lang="en-US" dirty="0"/>
              <a:t>Best Practices in Survey Research </a:t>
            </a:r>
          </a:p>
        </p:txBody>
      </p:sp>
      <p:sp>
        <p:nvSpPr>
          <p:cNvPr id="3" name="Content Placeholder 2"/>
          <p:cNvSpPr>
            <a:spLocks noGrp="1"/>
          </p:cNvSpPr>
          <p:nvPr>
            <p:ph idx="1"/>
          </p:nvPr>
        </p:nvSpPr>
        <p:spPr>
          <a:xfrm>
            <a:off x="498236" y="1825625"/>
            <a:ext cx="10855564" cy="4351338"/>
          </a:xfrm>
        </p:spPr>
        <p:txBody>
          <a:bodyPr>
            <a:normAutofit/>
          </a:bodyPr>
          <a:lstStyle/>
          <a:p>
            <a:pPr marL="0" indent="0">
              <a:buNone/>
            </a:pPr>
            <a:r>
              <a:rPr lang="en-US" dirty="0"/>
              <a:t>What specific questions do you have?</a:t>
            </a:r>
          </a:p>
          <a:p>
            <a:pPr lvl="1"/>
            <a:endParaRPr lang="en-US" dirty="0"/>
          </a:p>
          <a:p>
            <a:pPr lvl="1"/>
            <a:endParaRPr lang="en-US" dirty="0"/>
          </a:p>
        </p:txBody>
      </p:sp>
    </p:spTree>
    <p:extLst>
      <p:ext uri="{BB962C8B-B14F-4D97-AF65-F5344CB8AC3E}">
        <p14:creationId xmlns:p14="http://schemas.microsoft.com/office/powerpoint/2010/main" val="1874484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906449" y="43732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3"/>
          <p:cNvSpPr>
            <a:spLocks noChangeArrowheads="1"/>
          </p:cNvSpPr>
          <p:nvPr/>
        </p:nvSpPr>
        <p:spPr bwMode="auto">
          <a:xfrm>
            <a:off x="0" y="-1369603"/>
            <a:ext cx="12192000" cy="5832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6500" b="0" i="0" u="none" strike="noStrike" cap="none" normalizeH="0" baseline="0" dirty="0">
              <a:ln>
                <a:noFill/>
              </a:ln>
              <a:solidFill>
                <a:schemeClr val="tx1"/>
              </a:solidFill>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6500" b="0" i="0" u="none" strike="noStrike" cap="none" normalizeH="0" baseline="0" dirty="0">
              <a:ln>
                <a:noFill/>
              </a:ln>
              <a:solidFill>
                <a:schemeClr val="tx1"/>
              </a:solidFill>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6500" dirty="0">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6500" b="0" i="0" u="none" strike="noStrike" cap="none" normalizeH="0" baseline="0" dirty="0">
              <a:ln>
                <a:noFill/>
              </a:ln>
              <a:solidFill>
                <a:schemeClr val="tx1"/>
              </a:solidFill>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6500" dirty="0">
                <a:latin typeface="Verlag Bold" pitchFamily="50" charset="0"/>
                <a:ea typeface="Calibri" panose="020F0502020204030204" pitchFamily="34" charset="0"/>
                <a:cs typeface="Times New Roman" panose="02020603050405020304" pitchFamily="18" charset="0"/>
              </a:rPr>
              <a:t>Hope College’s Survey Policies</a:t>
            </a:r>
            <a:endParaRPr kumimoji="0" lang="en-US" altLang="en-US" sz="4800" b="0" i="0" u="none" strike="noStrike" cap="none" normalizeH="0" dirty="0">
              <a:ln>
                <a:noFill/>
              </a:ln>
              <a:effectLst/>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2000" dirty="0">
              <a:latin typeface="Verlag Bold" pitchFamily="50"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2800" dirty="0">
              <a:latin typeface="Verlag Bold" pitchFamily="50"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3077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31269-B543-4D93-B33F-FFFB7B39C3CB}"/>
              </a:ext>
            </a:extLst>
          </p:cNvPr>
          <p:cNvSpPr>
            <a:spLocks noGrp="1"/>
          </p:cNvSpPr>
          <p:nvPr>
            <p:ph type="title"/>
          </p:nvPr>
        </p:nvSpPr>
        <p:spPr/>
        <p:txBody>
          <a:bodyPr/>
          <a:lstStyle/>
          <a:p>
            <a:r>
              <a:rPr lang="en-US" dirty="0"/>
              <a:t>Survey Fatigue</a:t>
            </a:r>
          </a:p>
        </p:txBody>
      </p:sp>
      <p:sp>
        <p:nvSpPr>
          <p:cNvPr id="3" name="Content Placeholder 2">
            <a:extLst>
              <a:ext uri="{FF2B5EF4-FFF2-40B4-BE49-F238E27FC236}">
                <a16:creationId xmlns:a16="http://schemas.microsoft.com/office/drawing/2014/main" id="{3F83E7A9-A08E-4096-A1A7-7A17CF862E1C}"/>
              </a:ext>
            </a:extLst>
          </p:cNvPr>
          <p:cNvSpPr>
            <a:spLocks noGrp="1"/>
          </p:cNvSpPr>
          <p:nvPr>
            <p:ph idx="1"/>
          </p:nvPr>
        </p:nvSpPr>
        <p:spPr/>
        <p:txBody>
          <a:bodyPr/>
          <a:lstStyle/>
          <a:p>
            <a:r>
              <a:rPr lang="en-US" b="0" i="0" dirty="0">
                <a:effectLst/>
              </a:rPr>
              <a:t>Due to the demand for information and the increased use of online surveys, survey responses are declining. </a:t>
            </a:r>
          </a:p>
          <a:p>
            <a:pPr lvl="1"/>
            <a:r>
              <a:rPr lang="en-US" dirty="0"/>
              <a:t>National Survey of Student Engagement (NSSE)</a:t>
            </a:r>
          </a:p>
          <a:p>
            <a:pPr lvl="2"/>
            <a:r>
              <a:rPr lang="en-US" dirty="0"/>
              <a:t>Response Rates (national)</a:t>
            </a:r>
          </a:p>
          <a:p>
            <a:pPr lvl="3"/>
            <a:r>
              <a:rPr lang="en-US" dirty="0"/>
              <a:t>2021 	29%</a:t>
            </a:r>
          </a:p>
          <a:p>
            <a:pPr lvl="3"/>
            <a:r>
              <a:rPr lang="en-US" dirty="0"/>
              <a:t>2022	28%</a:t>
            </a:r>
          </a:p>
          <a:p>
            <a:pPr lvl="3"/>
            <a:r>
              <a:rPr lang="en-US" dirty="0"/>
              <a:t>2023	26%</a:t>
            </a:r>
          </a:p>
          <a:p>
            <a:pPr lvl="3"/>
            <a:r>
              <a:rPr lang="en-US" dirty="0"/>
              <a:t>2024	23%</a:t>
            </a:r>
          </a:p>
        </p:txBody>
      </p:sp>
    </p:spTree>
    <p:extLst>
      <p:ext uri="{BB962C8B-B14F-4D97-AF65-F5344CB8AC3E}">
        <p14:creationId xmlns:p14="http://schemas.microsoft.com/office/powerpoint/2010/main" val="3031508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52D6F-3942-4930-9A75-D6E3CE4616FB}"/>
              </a:ext>
            </a:extLst>
          </p:cNvPr>
          <p:cNvSpPr>
            <a:spLocks noGrp="1"/>
          </p:cNvSpPr>
          <p:nvPr>
            <p:ph type="title"/>
          </p:nvPr>
        </p:nvSpPr>
        <p:spPr/>
        <p:txBody>
          <a:bodyPr/>
          <a:lstStyle/>
          <a:p>
            <a:r>
              <a:rPr lang="en-US" dirty="0"/>
              <a:t>Survey Fatigue and Hope Survey Calendar</a:t>
            </a:r>
          </a:p>
        </p:txBody>
      </p:sp>
      <p:sp>
        <p:nvSpPr>
          <p:cNvPr id="3" name="Content Placeholder 2">
            <a:extLst>
              <a:ext uri="{FF2B5EF4-FFF2-40B4-BE49-F238E27FC236}">
                <a16:creationId xmlns:a16="http://schemas.microsoft.com/office/drawing/2014/main" id="{2E5FAF8A-7E40-44BC-93C7-3B148C97F153}"/>
              </a:ext>
            </a:extLst>
          </p:cNvPr>
          <p:cNvSpPr>
            <a:spLocks noGrp="1"/>
          </p:cNvSpPr>
          <p:nvPr>
            <p:ph idx="1"/>
          </p:nvPr>
        </p:nvSpPr>
        <p:spPr/>
        <p:txBody>
          <a:bodyPr/>
          <a:lstStyle/>
          <a:p>
            <a:r>
              <a:rPr lang="en-US" dirty="0"/>
              <a:t>First-Year Students (Fall Semester)</a:t>
            </a:r>
          </a:p>
          <a:p>
            <a:pPr lvl="1"/>
            <a:r>
              <a:rPr lang="en-US" dirty="0"/>
              <a:t>New Student Survey</a:t>
            </a:r>
          </a:p>
          <a:p>
            <a:pPr lvl="1"/>
            <a:r>
              <a:rPr lang="en-US" dirty="0"/>
              <a:t>Student Congress Survey</a:t>
            </a:r>
          </a:p>
          <a:p>
            <a:pPr lvl="1"/>
            <a:r>
              <a:rPr lang="en-US" dirty="0"/>
              <a:t>Admissions Enrolled Student Survey (ESS)</a:t>
            </a:r>
          </a:p>
          <a:p>
            <a:pPr lvl="1"/>
            <a:r>
              <a:rPr lang="en-US" dirty="0"/>
              <a:t>ETS Intercultural Competency &amp; Diversity</a:t>
            </a:r>
          </a:p>
          <a:p>
            <a:pPr lvl="1"/>
            <a:r>
              <a:rPr lang="en-US" dirty="0"/>
              <a:t>ETS Critical Thinking Assessment </a:t>
            </a:r>
          </a:p>
          <a:p>
            <a:pPr lvl="1"/>
            <a:r>
              <a:rPr lang="en-US" dirty="0"/>
              <a:t>Some smaller populations get additional surveys</a:t>
            </a:r>
          </a:p>
        </p:txBody>
      </p:sp>
    </p:spTree>
    <p:extLst>
      <p:ext uri="{BB962C8B-B14F-4D97-AF65-F5344CB8AC3E}">
        <p14:creationId xmlns:p14="http://schemas.microsoft.com/office/powerpoint/2010/main" val="2146167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DBB80-DBEC-4A84-ADAC-579F06063EA5}"/>
              </a:ext>
            </a:extLst>
          </p:cNvPr>
          <p:cNvSpPr>
            <a:spLocks noGrp="1"/>
          </p:cNvSpPr>
          <p:nvPr>
            <p:ph type="title"/>
          </p:nvPr>
        </p:nvSpPr>
        <p:spPr/>
        <p:txBody>
          <a:bodyPr>
            <a:normAutofit/>
          </a:bodyPr>
          <a:lstStyle/>
          <a:p>
            <a:r>
              <a:rPr lang="en-US" dirty="0"/>
              <a:t>Surveys that Frost Center does not coordinate on:</a:t>
            </a:r>
          </a:p>
        </p:txBody>
      </p:sp>
      <p:sp>
        <p:nvSpPr>
          <p:cNvPr id="3" name="Content Placeholder 2">
            <a:extLst>
              <a:ext uri="{FF2B5EF4-FFF2-40B4-BE49-F238E27FC236}">
                <a16:creationId xmlns:a16="http://schemas.microsoft.com/office/drawing/2014/main" id="{CA0E8481-D001-4D76-B817-0FF520629C8D}"/>
              </a:ext>
            </a:extLst>
          </p:cNvPr>
          <p:cNvSpPr>
            <a:spLocks noGrp="1"/>
          </p:cNvSpPr>
          <p:nvPr>
            <p:ph idx="1"/>
          </p:nvPr>
        </p:nvSpPr>
        <p:spPr/>
        <p:txBody>
          <a:bodyPr>
            <a:normAutofit fontScale="92500" lnSpcReduction="10000"/>
          </a:bodyPr>
          <a:lstStyle/>
          <a:p>
            <a:pPr algn="l" fontAlgn="base">
              <a:buFont typeface="Arial" panose="020B0604020202020204" pitchFamily="34" charset="0"/>
              <a:buChar char="•"/>
            </a:pPr>
            <a:r>
              <a:rPr lang="en-US" b="0" i="0" dirty="0">
                <a:effectLst/>
              </a:rPr>
              <a:t>Course evaluations</a:t>
            </a:r>
          </a:p>
          <a:p>
            <a:pPr algn="l" fontAlgn="base">
              <a:buFont typeface="Arial" panose="020B0604020202020204" pitchFamily="34" charset="0"/>
              <a:buChar char="•"/>
            </a:pPr>
            <a:r>
              <a:rPr lang="en-US" b="0" i="0" dirty="0">
                <a:effectLst/>
              </a:rPr>
              <a:t>Administrative record collection</a:t>
            </a:r>
          </a:p>
          <a:p>
            <a:pPr algn="l" fontAlgn="base">
              <a:buFont typeface="Arial" panose="020B0604020202020204" pitchFamily="34" charset="0"/>
              <a:buChar char="•"/>
            </a:pPr>
            <a:r>
              <a:rPr lang="en-US" b="0" i="0" dirty="0">
                <a:effectLst/>
              </a:rPr>
              <a:t>Workshop, event or customer service evaluations or feedback</a:t>
            </a:r>
          </a:p>
          <a:p>
            <a:pPr algn="l" fontAlgn="base">
              <a:buFont typeface="Arial" panose="020B0604020202020204" pitchFamily="34" charset="0"/>
              <a:buChar char="•"/>
            </a:pPr>
            <a:r>
              <a:rPr lang="en-US" b="0" i="0" dirty="0">
                <a:effectLst/>
              </a:rPr>
              <a:t>Elections such as faculty elections, homecoming court, etc.</a:t>
            </a:r>
          </a:p>
          <a:p>
            <a:pPr algn="l" fontAlgn="base">
              <a:buFont typeface="Arial" panose="020B0604020202020204" pitchFamily="34" charset="0"/>
              <a:buChar char="•"/>
            </a:pPr>
            <a:r>
              <a:rPr lang="en-US" b="0" i="0" dirty="0">
                <a:effectLst/>
              </a:rPr>
              <a:t>Meeting scheduling polls such as Wizard, Doodle, etc.</a:t>
            </a:r>
          </a:p>
          <a:p>
            <a:pPr algn="l" fontAlgn="base">
              <a:buFont typeface="Arial" panose="020B0604020202020204" pitchFamily="34" charset="0"/>
              <a:buChar char="•"/>
            </a:pPr>
            <a:r>
              <a:rPr lang="en-US" b="0" i="0" dirty="0">
                <a:effectLst/>
              </a:rPr>
              <a:t>Office, committee, student organization or faculty department internal surveys</a:t>
            </a:r>
          </a:p>
          <a:p>
            <a:pPr algn="l" fontAlgn="base">
              <a:buFont typeface="Arial" panose="020B0604020202020204" pitchFamily="34" charset="0"/>
              <a:buChar char="•"/>
            </a:pPr>
            <a:r>
              <a:rPr lang="en-US" b="0" i="0" dirty="0">
                <a:effectLst/>
              </a:rPr>
              <a:t>Student developed surveys using a convenience sample and used as part of a class</a:t>
            </a:r>
          </a:p>
          <a:p>
            <a:pPr algn="l" fontAlgn="base">
              <a:buFont typeface="Arial" panose="020B0604020202020204" pitchFamily="34" charset="0"/>
              <a:buChar char="•"/>
            </a:pPr>
            <a:r>
              <a:rPr lang="en-US" b="0" i="0" dirty="0">
                <a:effectLst/>
              </a:rPr>
              <a:t>Academic assessment and departmental review activities</a:t>
            </a:r>
          </a:p>
          <a:p>
            <a:endParaRPr lang="en-US" dirty="0"/>
          </a:p>
        </p:txBody>
      </p:sp>
    </p:spTree>
    <p:extLst>
      <p:ext uri="{BB962C8B-B14F-4D97-AF65-F5344CB8AC3E}">
        <p14:creationId xmlns:p14="http://schemas.microsoft.com/office/powerpoint/2010/main" val="303815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A757B-B97A-4A82-BA6A-02606C81F390}"/>
              </a:ext>
            </a:extLst>
          </p:cNvPr>
          <p:cNvSpPr>
            <a:spLocks noGrp="1"/>
          </p:cNvSpPr>
          <p:nvPr>
            <p:ph type="title"/>
          </p:nvPr>
        </p:nvSpPr>
        <p:spPr/>
        <p:txBody>
          <a:bodyPr/>
          <a:lstStyle/>
          <a:p>
            <a:r>
              <a:rPr lang="en-US" dirty="0"/>
              <a:t>Hope College Survey and Research Policies</a:t>
            </a:r>
          </a:p>
        </p:txBody>
      </p:sp>
      <p:sp>
        <p:nvSpPr>
          <p:cNvPr id="3" name="Content Placeholder 2">
            <a:extLst>
              <a:ext uri="{FF2B5EF4-FFF2-40B4-BE49-F238E27FC236}">
                <a16:creationId xmlns:a16="http://schemas.microsoft.com/office/drawing/2014/main" id="{A487DA85-989E-4B05-9984-CDE94CD49CEB}"/>
              </a:ext>
            </a:extLst>
          </p:cNvPr>
          <p:cNvSpPr>
            <a:spLocks noGrp="1"/>
          </p:cNvSpPr>
          <p:nvPr>
            <p:ph idx="1"/>
          </p:nvPr>
        </p:nvSpPr>
        <p:spPr/>
        <p:txBody>
          <a:bodyPr/>
          <a:lstStyle/>
          <a:p>
            <a:r>
              <a:rPr lang="en-US" dirty="0"/>
              <a:t>Goal…</a:t>
            </a:r>
          </a:p>
          <a:p>
            <a:endParaRPr lang="en-US" dirty="0"/>
          </a:p>
          <a:p>
            <a:r>
              <a:rPr lang="en-US" b="0" i="0" dirty="0">
                <a:effectLst/>
              </a:rPr>
              <a:t>Improve the volume, flow, frequency, quality and validity of this important process. The goal is to improve the coordination of inquiries, which will benefit the entire Hope College community while fostering research and protecting participants.</a:t>
            </a:r>
            <a:endParaRPr lang="en-US" dirty="0"/>
          </a:p>
        </p:txBody>
      </p:sp>
    </p:spTree>
    <p:extLst>
      <p:ext uri="{BB962C8B-B14F-4D97-AF65-F5344CB8AC3E}">
        <p14:creationId xmlns:p14="http://schemas.microsoft.com/office/powerpoint/2010/main" val="584677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5D45E-EF9F-426F-9331-4F29A47FFB92}"/>
              </a:ext>
            </a:extLst>
          </p:cNvPr>
          <p:cNvSpPr>
            <a:spLocks noGrp="1"/>
          </p:cNvSpPr>
          <p:nvPr>
            <p:ph type="title"/>
          </p:nvPr>
        </p:nvSpPr>
        <p:spPr/>
        <p:txBody>
          <a:bodyPr/>
          <a:lstStyle/>
          <a:p>
            <a:r>
              <a:rPr lang="en-US" dirty="0"/>
              <a:t>Survey Policies</a:t>
            </a:r>
          </a:p>
        </p:txBody>
      </p:sp>
      <p:sp>
        <p:nvSpPr>
          <p:cNvPr id="3" name="Content Placeholder 2">
            <a:extLst>
              <a:ext uri="{FF2B5EF4-FFF2-40B4-BE49-F238E27FC236}">
                <a16:creationId xmlns:a16="http://schemas.microsoft.com/office/drawing/2014/main" id="{7AC6EF9C-9B70-494C-858F-C9BEFE428A9F}"/>
              </a:ext>
            </a:extLst>
          </p:cNvPr>
          <p:cNvSpPr>
            <a:spLocks noGrp="1"/>
          </p:cNvSpPr>
          <p:nvPr>
            <p:ph idx="1"/>
          </p:nvPr>
        </p:nvSpPr>
        <p:spPr/>
        <p:txBody>
          <a:bodyPr/>
          <a:lstStyle/>
          <a:p>
            <a:r>
              <a:rPr lang="en-US" b="0" i="0" dirty="0">
                <a:effectLst/>
              </a:rPr>
              <a:t>College-wide surveys of constituency groups (students, staff, faculty, alumni) should be planned well in advance.</a:t>
            </a:r>
          </a:p>
          <a:p>
            <a:r>
              <a:rPr lang="en-US" b="0" i="0" dirty="0">
                <a:effectLst/>
              </a:rPr>
              <a:t>Research involving human subjects requires </a:t>
            </a:r>
            <a:r>
              <a:rPr lang="en-US" b="0" i="0" u="sng" dirty="0">
                <a:solidFill>
                  <a:schemeClr val="tx1">
                    <a:lumMod val="50000"/>
                    <a:lumOff val="50000"/>
                  </a:schemeClr>
                </a:solidFill>
                <a:effectLst/>
                <a:hlinkClick r:id="rId2">
                  <a:extLst>
                    <a:ext uri="{A12FA001-AC4F-418D-AE19-62706E023703}">
                      <ahyp:hlinkClr xmlns:ahyp="http://schemas.microsoft.com/office/drawing/2018/hyperlinkcolor" val="tx"/>
                    </a:ext>
                  </a:extLst>
                </a:hlinkClick>
              </a:rPr>
              <a:t>HSRB approval</a:t>
            </a:r>
            <a:r>
              <a:rPr lang="en-US" b="0" i="0" dirty="0">
                <a:solidFill>
                  <a:schemeClr val="tx1">
                    <a:lumMod val="50000"/>
                    <a:lumOff val="50000"/>
                  </a:schemeClr>
                </a:solidFill>
                <a:effectLst/>
              </a:rPr>
              <a:t> </a:t>
            </a:r>
            <a:r>
              <a:rPr lang="en-US" b="0" i="0" dirty="0">
                <a:effectLst/>
              </a:rPr>
              <a:t>and requests also need to be reviewed by the Assessment Committee in conjunction with our current large-scale </a:t>
            </a:r>
            <a:r>
              <a:rPr lang="en-US" b="0" i="0" u="sng" dirty="0">
                <a:solidFill>
                  <a:schemeClr val="tx1">
                    <a:lumMod val="50000"/>
                    <a:lumOff val="50000"/>
                  </a:schemeClr>
                </a:solidFill>
                <a:effectLst/>
                <a:hlinkClick r:id="rId3">
                  <a:extLst>
                    <a:ext uri="{A12FA001-AC4F-418D-AE19-62706E023703}">
                      <ahyp:hlinkClr xmlns:ahyp="http://schemas.microsoft.com/office/drawing/2018/hyperlinkcolor" val="tx"/>
                    </a:ext>
                  </a:extLst>
                </a:hlinkClick>
              </a:rPr>
              <a:t>survey schedule</a:t>
            </a:r>
            <a:r>
              <a:rPr lang="en-US" b="0" i="0" dirty="0">
                <a:effectLst/>
              </a:rPr>
              <a:t>.</a:t>
            </a:r>
          </a:p>
          <a:p>
            <a:r>
              <a:rPr lang="en-US" dirty="0"/>
              <a:t>Qualtrics is the campus-side survey platform. </a:t>
            </a:r>
            <a:endParaRPr lang="en-US" b="0" i="0" dirty="0">
              <a:effectLst/>
            </a:endParaRPr>
          </a:p>
        </p:txBody>
      </p:sp>
    </p:spTree>
    <p:extLst>
      <p:ext uri="{BB962C8B-B14F-4D97-AF65-F5344CB8AC3E}">
        <p14:creationId xmlns:p14="http://schemas.microsoft.com/office/powerpoint/2010/main" val="3285144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46934-DC46-4188-941C-9BD5D4F31D9C}"/>
              </a:ext>
            </a:extLst>
          </p:cNvPr>
          <p:cNvSpPr>
            <a:spLocks noGrp="1"/>
          </p:cNvSpPr>
          <p:nvPr>
            <p:ph type="title"/>
          </p:nvPr>
        </p:nvSpPr>
        <p:spPr/>
        <p:txBody>
          <a:bodyPr/>
          <a:lstStyle/>
          <a:p>
            <a:r>
              <a:rPr lang="en-US" dirty="0"/>
              <a:t>Survey Policies</a:t>
            </a:r>
          </a:p>
        </p:txBody>
      </p:sp>
      <p:sp>
        <p:nvSpPr>
          <p:cNvPr id="3" name="Content Placeholder 2">
            <a:extLst>
              <a:ext uri="{FF2B5EF4-FFF2-40B4-BE49-F238E27FC236}">
                <a16:creationId xmlns:a16="http://schemas.microsoft.com/office/drawing/2014/main" id="{8FCBC397-9415-435C-BF53-006F438CEEDC}"/>
              </a:ext>
            </a:extLst>
          </p:cNvPr>
          <p:cNvSpPr>
            <a:spLocks noGrp="1"/>
          </p:cNvSpPr>
          <p:nvPr>
            <p:ph idx="1"/>
          </p:nvPr>
        </p:nvSpPr>
        <p:spPr/>
        <p:txBody>
          <a:bodyPr/>
          <a:lstStyle/>
          <a:p>
            <a:r>
              <a:rPr lang="en-US" dirty="0"/>
              <a:t>Please consider other alternatives as appropriate (i.e., Focus Groups, Sample populations)</a:t>
            </a:r>
          </a:p>
          <a:p>
            <a:r>
              <a:rPr lang="en-US" dirty="0"/>
              <a:t>Please think about questions carefully (Needed data to answer questions vs. curiosity)</a:t>
            </a:r>
          </a:p>
          <a:p>
            <a:r>
              <a:rPr lang="en-US" dirty="0"/>
              <a:t>Please remove data from Qualtrics once project is complete.</a:t>
            </a:r>
          </a:p>
        </p:txBody>
      </p:sp>
    </p:spTree>
    <p:extLst>
      <p:ext uri="{BB962C8B-B14F-4D97-AF65-F5344CB8AC3E}">
        <p14:creationId xmlns:p14="http://schemas.microsoft.com/office/powerpoint/2010/main" val="1786434771"/>
      </p:ext>
    </p:extLst>
  </p:cSld>
  <p:clrMapOvr>
    <a:masterClrMapping/>
  </p:clrMapOvr>
</p:sld>
</file>

<file path=ppt/theme/theme1.xml><?xml version="1.0" encoding="utf-8"?>
<a:theme xmlns:a="http://schemas.openxmlformats.org/drawingml/2006/main" name="Office Theme">
  <a:themeElements>
    <a:clrScheme name="Hope Colors">
      <a:dk1>
        <a:srgbClr val="002244"/>
      </a:dk1>
      <a:lt1>
        <a:srgbClr val="BBE7E6"/>
      </a:lt1>
      <a:dk2>
        <a:srgbClr val="000000"/>
      </a:dk2>
      <a:lt2>
        <a:srgbClr val="FFFFFF"/>
      </a:lt2>
      <a:accent1>
        <a:srgbClr val="002244"/>
      </a:accent1>
      <a:accent2>
        <a:srgbClr val="F46A1F"/>
      </a:accent2>
      <a:accent3>
        <a:srgbClr val="F0AB00"/>
      </a:accent3>
      <a:accent4>
        <a:srgbClr val="00685B"/>
      </a:accent4>
      <a:accent5>
        <a:srgbClr val="5482AB"/>
      </a:accent5>
      <a:accent6>
        <a:srgbClr val="00B0CA"/>
      </a:accent6>
      <a:hlink>
        <a:srgbClr val="0563C1"/>
      </a:hlink>
      <a:folHlink>
        <a:srgbClr val="954F72"/>
      </a:folHlink>
    </a:clrScheme>
    <a:fontScheme name="Hope College Fonts">
      <a:majorFont>
        <a:latin typeface="Verlag Bold"/>
        <a:ea typeface=""/>
        <a:cs typeface=""/>
      </a:majorFont>
      <a:minorFont>
        <a:latin typeface="Baskerville B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11472</TotalTime>
  <Words>897</Words>
  <Application>Microsoft Macintosh PowerPoint</Application>
  <PresentationFormat>Widescreen</PresentationFormat>
  <Paragraphs>156</Paragraphs>
  <Slides>21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8" baseType="lpstr">
      <vt:lpstr>Arial</vt:lpstr>
      <vt:lpstr>Baskerville BT</vt:lpstr>
      <vt:lpstr>Calibri</vt:lpstr>
      <vt:lpstr>Verlag Bold</vt:lpstr>
      <vt:lpstr>Wingdings</vt:lpstr>
      <vt:lpstr>Office Theme</vt:lpstr>
      <vt:lpstr>Document</vt:lpstr>
      <vt:lpstr>PowerPoint Presentation</vt:lpstr>
      <vt:lpstr>Contact Information</vt:lpstr>
      <vt:lpstr>PowerPoint Presentation</vt:lpstr>
      <vt:lpstr>Survey Fatigue</vt:lpstr>
      <vt:lpstr>Survey Fatigue and Hope Survey Calendar</vt:lpstr>
      <vt:lpstr>Surveys that Frost Center does not coordinate on:</vt:lpstr>
      <vt:lpstr>Hope College Survey and Research Policies</vt:lpstr>
      <vt:lpstr>Survey Policies</vt:lpstr>
      <vt:lpstr>Survey Policies</vt:lpstr>
      <vt:lpstr>PowerPoint Presentation</vt:lpstr>
      <vt:lpstr>Best Practices in Survey Research </vt:lpstr>
      <vt:lpstr>Best Practices in Survey Research </vt:lpstr>
      <vt:lpstr>Best Practices in Survey Research </vt:lpstr>
      <vt:lpstr>Best Practices in Survey Research </vt:lpstr>
      <vt:lpstr>Best Practices in Survey Research </vt:lpstr>
      <vt:lpstr>Best Practices in Survey Research </vt:lpstr>
      <vt:lpstr>Best Practices in Survey Research </vt:lpstr>
      <vt:lpstr>Best Practices in Survey Research </vt:lpstr>
      <vt:lpstr>Best Practices in Survey Research </vt:lpstr>
      <vt:lpstr>Best Practices in Survey Research </vt:lpstr>
      <vt:lpstr>Best Practices in Survey Research </vt:lpstr>
    </vt:vector>
  </TitlesOfParts>
  <Company>Hope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Kathy Kremer</dc:creator>
  <cp:lastModifiedBy>Daryl R. Van Tongeren</cp:lastModifiedBy>
  <cp:revision>167</cp:revision>
  <cp:lastPrinted>2021-09-14T18:44:57Z</cp:lastPrinted>
  <dcterms:created xsi:type="dcterms:W3CDTF">2020-08-26T17:41:22Z</dcterms:created>
  <dcterms:modified xsi:type="dcterms:W3CDTF">2025-03-05T16:21:03Z</dcterms:modified>
</cp:coreProperties>
</file>