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7010400" cy="9296400"/>
  <p:embeddedFontLst>
    <p:embeddedFont>
      <p:font typeface="Libre Baskerville"/>
      <p:regular r:id="rId34"/>
      <p:bold r:id="rId35"/>
      <p: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4F6C93-FE52-4B2D-A9D1-70A5B7C47436}">
  <a:tblStyle styleId="{6F4F6C93-FE52-4B2D-A9D1-70A5B7C474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LibreBaskerville-bold.fntdata"/><Relationship Id="rId12" Type="http://schemas.openxmlformats.org/officeDocument/2006/relationships/slide" Target="slides/slide6.xml"/><Relationship Id="rId34" Type="http://schemas.openxmlformats.org/officeDocument/2006/relationships/font" Target="fonts/LibreBaskerville-regular.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LibreBaskerville-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7" name="Google Shape;87;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fb36cadcb_0_7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fb36cadcb_0_7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 name="Google Shape;173;g27fb36cadcb_0_7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fb36cadcb_0_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7fb36cadcb_0_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5" name="Google Shape;185;g27fb36cadcb_0_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f0fc880fcf_3_3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f0fc880fcf_3_3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5" name="Google Shape;195;g2f0fc880fcf_3_3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fb36cadcb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7fb36cadcb_0_1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2" name="Google Shape;202;g27fb36cadcb_0_1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fb36cadcb_0_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7fb36cadcb_0_2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7" name="Google Shape;217;g27fb36cadcb_0_2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fb36cadcb_0_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7fb36cadcb_0_3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5" name="Google Shape;225;g27fb36cadcb_0_3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f0fc880fcf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f0fc880fcf_0_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6" name="Google Shape;246;g2f0fc880fcf_0_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8762fca47d_3_1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8762fca47d_3_1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4" name="Google Shape;264;g28762fca47d_3_1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8762fca47d_3_8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8762fca47d_3_8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8" name="Google Shape;278;g28762fca47d_3_8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8762fca47d_3_2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8762fca47d_3_2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8" name="Google Shape;288;g28762fca47d_3_2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54e71e705_0_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54e71e705_0_2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5" name="Google Shape;95;g2854e71e705_0_2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d66d74c77_2_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fd66d74c77_2_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5" name="Google Shape;305;g2fd66d74c77_2_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762fca47d_3_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8762fca47d_3_3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5" name="Google Shape;315;g28762fca47d_3_3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fd66d74c77_2_1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fd66d74c77_2_1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5" name="Google Shape;325;g2fd66d74c77_2_1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8762fca47d_3_4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8762fca47d_3_4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5" name="Google Shape;335;g28762fca47d_3_4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8762fca47d_3_6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8762fca47d_3_6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1" name="Google Shape;351;g28762fca47d_3_6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f0fc880fcf_2_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f0fc880fcf_2_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want to mention that these non-retention rates are not an indicative that these students have left higher education for good. This data don’t say where these students went after they left Hope. </a:t>
            </a:r>
            <a:endParaRPr/>
          </a:p>
          <a:p>
            <a:pPr indent="0" lvl="0" marL="0" rtl="0" algn="l">
              <a:spcBef>
                <a:spcPts val="0"/>
              </a:spcBef>
              <a:spcAft>
                <a:spcPts val="0"/>
              </a:spcAft>
              <a:buNone/>
            </a:pPr>
            <a:r>
              <a:rPr lang="en-US"/>
              <a:t> </a:t>
            </a:r>
            <a:endParaRPr/>
          </a:p>
        </p:txBody>
      </p:sp>
      <p:sp>
        <p:nvSpPr>
          <p:cNvPr id="365" name="Google Shape;365;g2f0fc880fcf_2_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857b0c9288_0_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857b0c9288_0_2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I want to mention that these non-retention rates are not an indicative that these students have left higher education for good. This data don’t say where these students went after they left Hope. </a:t>
            </a:r>
            <a:endParaRPr/>
          </a:p>
          <a:p>
            <a:pPr indent="0" lvl="0" marL="0" rtl="0" algn="l">
              <a:spcBef>
                <a:spcPts val="0"/>
              </a:spcBef>
              <a:spcAft>
                <a:spcPts val="0"/>
              </a:spcAft>
              <a:buNone/>
            </a:pPr>
            <a:r>
              <a:rPr lang="en-US"/>
              <a:t> </a:t>
            </a:r>
            <a:endParaRPr/>
          </a:p>
        </p:txBody>
      </p:sp>
      <p:sp>
        <p:nvSpPr>
          <p:cNvPr id="373" name="Google Shape;373;g2857b0c9288_0_2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7fb36cadcb_0_5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7fb36cadcb_0_5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1" name="Google Shape;381;g27fb36cadcb_0_5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854e71e705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854e71e705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5" name="Google Shape;105;g2854e71e705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54e71e705_0_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54e71e705_0_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6" name="Google Shape;116;g2854e71e705_0_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57b0c9288_0_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57b0c9288_0_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100"/>
              <a:buFont typeface="Arial"/>
              <a:buNone/>
            </a:pPr>
            <a:r>
              <a:t/>
            </a:r>
            <a:endParaRPr/>
          </a:p>
        </p:txBody>
      </p:sp>
      <p:sp>
        <p:nvSpPr>
          <p:cNvPr id="127" name="Google Shape;127;g2857b0c9288_0_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57b0c9288_0_3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857b0c9288_0_3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6" name="Google Shape;136;g2857b0c9288_0_3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6" name="Google Shape;146;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0fc880fcf_3_4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0fc880fcf_3_4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g2f0fc880fcf_3_4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fb36cadcb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fb36cadcb_0_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3" name="Google Shape;163;g27fb36cadcb_0_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98235" y="15917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498235" y="15917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A91"/>
              </a:buClr>
              <a:buSzPts val="2400"/>
              <a:buNone/>
              <a:defRPr sz="2400">
                <a:solidFill>
                  <a:srgbClr val="888A91"/>
                </a:solidFill>
              </a:defRPr>
            </a:lvl1pPr>
            <a:lvl2pPr indent="-228600" lvl="1" marL="914400" algn="l">
              <a:lnSpc>
                <a:spcPct val="90000"/>
              </a:lnSpc>
              <a:spcBef>
                <a:spcPts val="500"/>
              </a:spcBef>
              <a:spcAft>
                <a:spcPts val="0"/>
              </a:spcAft>
              <a:buClr>
                <a:srgbClr val="888A91"/>
              </a:buClr>
              <a:buSzPts val="2000"/>
              <a:buNone/>
              <a:defRPr sz="2000">
                <a:solidFill>
                  <a:srgbClr val="888A91"/>
                </a:solidFill>
              </a:defRPr>
            </a:lvl2pPr>
            <a:lvl3pPr indent="-228600" lvl="2" marL="1371600" algn="l">
              <a:lnSpc>
                <a:spcPct val="90000"/>
              </a:lnSpc>
              <a:spcBef>
                <a:spcPts val="500"/>
              </a:spcBef>
              <a:spcAft>
                <a:spcPts val="0"/>
              </a:spcAft>
              <a:buClr>
                <a:srgbClr val="888A91"/>
              </a:buClr>
              <a:buSzPts val="1800"/>
              <a:buNone/>
              <a:defRPr sz="1800">
                <a:solidFill>
                  <a:srgbClr val="888A91"/>
                </a:solidFill>
              </a:defRPr>
            </a:lvl3pPr>
            <a:lvl4pPr indent="-228600" lvl="3" marL="1828800" algn="l">
              <a:lnSpc>
                <a:spcPct val="90000"/>
              </a:lnSpc>
              <a:spcBef>
                <a:spcPts val="500"/>
              </a:spcBef>
              <a:spcAft>
                <a:spcPts val="0"/>
              </a:spcAft>
              <a:buClr>
                <a:srgbClr val="888A91"/>
              </a:buClr>
              <a:buSzPts val="1600"/>
              <a:buNone/>
              <a:defRPr sz="1600">
                <a:solidFill>
                  <a:srgbClr val="888A91"/>
                </a:solidFill>
              </a:defRPr>
            </a:lvl4pPr>
            <a:lvl5pPr indent="-228600" lvl="4" marL="2286000" algn="l">
              <a:lnSpc>
                <a:spcPct val="90000"/>
              </a:lnSpc>
              <a:spcBef>
                <a:spcPts val="500"/>
              </a:spcBef>
              <a:spcAft>
                <a:spcPts val="0"/>
              </a:spcAft>
              <a:buClr>
                <a:srgbClr val="888A91"/>
              </a:buClr>
              <a:buSzPts val="1600"/>
              <a:buNone/>
              <a:defRPr sz="1600">
                <a:solidFill>
                  <a:srgbClr val="888A91"/>
                </a:solidFill>
              </a:defRPr>
            </a:lvl5pPr>
            <a:lvl6pPr indent="-228600" lvl="5" marL="2743200" algn="l">
              <a:lnSpc>
                <a:spcPct val="90000"/>
              </a:lnSpc>
              <a:spcBef>
                <a:spcPts val="500"/>
              </a:spcBef>
              <a:spcAft>
                <a:spcPts val="0"/>
              </a:spcAft>
              <a:buClr>
                <a:srgbClr val="888A91"/>
              </a:buClr>
              <a:buSzPts val="1600"/>
              <a:buNone/>
              <a:defRPr sz="1600">
                <a:solidFill>
                  <a:srgbClr val="888A91"/>
                </a:solidFill>
              </a:defRPr>
            </a:lvl6pPr>
            <a:lvl7pPr indent="-228600" lvl="6" marL="3200400" algn="l">
              <a:lnSpc>
                <a:spcPct val="90000"/>
              </a:lnSpc>
              <a:spcBef>
                <a:spcPts val="500"/>
              </a:spcBef>
              <a:spcAft>
                <a:spcPts val="0"/>
              </a:spcAft>
              <a:buClr>
                <a:srgbClr val="888A91"/>
              </a:buClr>
              <a:buSzPts val="1600"/>
              <a:buNone/>
              <a:defRPr sz="1600">
                <a:solidFill>
                  <a:srgbClr val="888A91"/>
                </a:solidFill>
              </a:defRPr>
            </a:lvl7pPr>
            <a:lvl8pPr indent="-228600" lvl="7" marL="3657600" algn="l">
              <a:lnSpc>
                <a:spcPct val="90000"/>
              </a:lnSpc>
              <a:spcBef>
                <a:spcPts val="500"/>
              </a:spcBef>
              <a:spcAft>
                <a:spcPts val="0"/>
              </a:spcAft>
              <a:buClr>
                <a:srgbClr val="888A91"/>
              </a:buClr>
              <a:buSzPts val="1600"/>
              <a:buNone/>
              <a:defRPr sz="1600">
                <a:solidFill>
                  <a:srgbClr val="888A91"/>
                </a:solidFill>
              </a:defRPr>
            </a:lvl8pPr>
            <a:lvl9pPr indent="-228600" lvl="8" marL="4114800" algn="l">
              <a:lnSpc>
                <a:spcPct val="90000"/>
              </a:lnSpc>
              <a:spcBef>
                <a:spcPts val="500"/>
              </a:spcBef>
              <a:spcAft>
                <a:spcPts val="0"/>
              </a:spcAft>
              <a:buClr>
                <a:srgbClr val="888A91"/>
              </a:buClr>
              <a:buSzPts val="1600"/>
              <a:buNone/>
              <a:defRPr sz="1600">
                <a:solidFill>
                  <a:srgbClr val="888A91"/>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98235" y="15917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98235" y="15917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5183188" y="987425"/>
            <a:ext cx="6172200" cy="4873625"/>
          </a:xfrm>
          <a:prstGeom prst="rect">
            <a:avLst/>
          </a:prstGeom>
          <a:noFill/>
          <a:ln>
            <a:noFill/>
          </a:ln>
        </p:spPr>
      </p:sp>
      <p:sp>
        <p:nvSpPr>
          <p:cNvPr id="69" name="Google Shape;6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8235" y="159178"/>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Baskerville"/>
                <a:ea typeface="Libre Baskerville"/>
                <a:cs typeface="Libre Baskerville"/>
                <a:sym typeface="Libre Baskervill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Baskerville"/>
                <a:ea typeface="Libre Baskerville"/>
                <a:cs typeface="Libre Baskerville"/>
                <a:sym typeface="Libre Baskervill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Baskerville"/>
                <a:ea typeface="Libre Baskerville"/>
                <a:cs typeface="Libre Baskerville"/>
                <a:sym typeface="Libre Baskervill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A9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A91"/>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1pPr>
            <a:lvl2pPr indent="0" lvl="1"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2pPr>
            <a:lvl3pPr indent="0" lvl="2"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3pPr>
            <a:lvl4pPr indent="0" lvl="3"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4pPr>
            <a:lvl5pPr indent="0" lvl="4"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5pPr>
            <a:lvl6pPr indent="0" lvl="5"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6pPr>
            <a:lvl7pPr indent="0" lvl="6"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7pPr>
            <a:lvl8pPr indent="0" lvl="7"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8pPr>
            <a:lvl9pPr indent="0" lvl="8" marL="0" marR="0" rtl="0" algn="r">
              <a:spcBef>
                <a:spcPts val="0"/>
              </a:spcBef>
              <a:buNone/>
              <a:defRPr b="0" i="0" sz="1200" u="none" cap="none" strike="noStrike">
                <a:solidFill>
                  <a:srgbClr val="888A91"/>
                </a:solidFill>
                <a:latin typeface="Libre Baskerville"/>
                <a:ea typeface="Libre Baskerville"/>
                <a:cs typeface="Libre Baskerville"/>
                <a:sym typeface="Libre Baskerville"/>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9007921" y="5971711"/>
            <a:ext cx="2976486" cy="7692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44.png"/><Relationship Id="rId5" Type="http://schemas.openxmlformats.org/officeDocument/2006/relationships/image" Target="../media/image32.png"/><Relationship Id="rId6" Type="http://schemas.openxmlformats.org/officeDocument/2006/relationships/image" Target="../media/image23.png"/><Relationship Id="rId7" Type="http://schemas.openxmlformats.org/officeDocument/2006/relationships/image" Target="../media/image45.png"/><Relationship Id="rId8"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28.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0"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54.png"/><Relationship Id="rId9"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0.png"/><Relationship Id="rId8"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hyperlink" Target="https://commons.wikimedia.org/w/index.php?curid=10351642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8.jp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p:nvPr/>
        </p:nvSpPr>
        <p:spPr>
          <a:xfrm>
            <a:off x="906449" y="437322"/>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0" name="Google Shape;90;p13"/>
          <p:cNvSpPr/>
          <p:nvPr/>
        </p:nvSpPr>
        <p:spPr>
          <a:xfrm>
            <a:off x="0" y="834355"/>
            <a:ext cx="12192000" cy="3628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500"/>
              <a:buFont typeface="Arial"/>
              <a:buNone/>
            </a:pPr>
            <a:r>
              <a:t/>
            </a:r>
            <a:endParaRPr sz="6500">
              <a:solidFill>
                <a:schemeClr val="dk1"/>
              </a:solidFill>
              <a:latin typeface="Libre Baskerville"/>
              <a:ea typeface="Libre Baskerville"/>
              <a:cs typeface="Libre Baskerville"/>
              <a:sym typeface="Libre Baskerville"/>
            </a:endParaRPr>
          </a:p>
          <a:p>
            <a:pPr indent="0" lvl="0" marL="0" marR="0" rtl="0" algn="ctr">
              <a:lnSpc>
                <a:spcPct val="100000"/>
              </a:lnSpc>
              <a:spcBef>
                <a:spcPts val="0"/>
              </a:spcBef>
              <a:spcAft>
                <a:spcPts val="0"/>
              </a:spcAft>
              <a:buClr>
                <a:schemeClr val="dk1"/>
              </a:buClr>
              <a:buSzPts val="6500"/>
              <a:buFont typeface="Arial"/>
              <a:buNone/>
            </a:pPr>
            <a:r>
              <a:rPr lang="en-US" sz="5400">
                <a:solidFill>
                  <a:schemeClr val="dk1"/>
                </a:solidFill>
                <a:latin typeface="Libre Baskerville"/>
                <a:ea typeface="Libre Baskerville"/>
                <a:cs typeface="Libre Baskerville"/>
                <a:sym typeface="Libre Baskerville"/>
              </a:rPr>
              <a:t>Understanding the Latina/o/e Student Experience </a:t>
            </a:r>
            <a:r>
              <a:rPr lang="en-US" sz="5400">
                <a:solidFill>
                  <a:schemeClr val="dk1"/>
                </a:solidFill>
                <a:latin typeface="Libre Baskerville"/>
                <a:ea typeface="Libre Baskerville"/>
                <a:cs typeface="Libre Baskerville"/>
                <a:sym typeface="Libre Baskerville"/>
              </a:rPr>
              <a:t>at Hope College </a:t>
            </a:r>
            <a:r>
              <a:rPr lang="en-US" sz="5400">
                <a:solidFill>
                  <a:schemeClr val="dk1"/>
                </a:solidFill>
                <a:latin typeface="Libre Baskerville"/>
                <a:ea typeface="Libre Baskerville"/>
                <a:cs typeface="Libre Baskerville"/>
                <a:sym typeface="Libre Baskerville"/>
              </a:rPr>
              <a:t>and its Impact on Belonging</a:t>
            </a:r>
            <a:endParaRPr i="0" sz="2800" u="none" cap="none" strike="noStrike">
              <a:solidFill>
                <a:schemeClr val="dk1"/>
              </a:solidFill>
              <a:latin typeface="Libre Baskerville"/>
              <a:ea typeface="Libre Baskerville"/>
              <a:cs typeface="Libre Baskerville"/>
              <a:sym typeface="Libre Baskerville"/>
            </a:endParaRPr>
          </a:p>
        </p:txBody>
      </p:sp>
      <p:sp>
        <p:nvSpPr>
          <p:cNvPr id="91" name="Google Shape;91;p13"/>
          <p:cNvSpPr txBox="1"/>
          <p:nvPr/>
        </p:nvSpPr>
        <p:spPr>
          <a:xfrm>
            <a:off x="0" y="5796000"/>
            <a:ext cx="54843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chemeClr val="dk1"/>
                </a:solidFill>
                <a:latin typeface="Libre Baskerville"/>
                <a:ea typeface="Libre Baskerville"/>
                <a:cs typeface="Libre Baskerville"/>
                <a:sym typeface="Libre Baskerville"/>
              </a:rPr>
              <a:t>Rodrigo Serrão, Ph.D.</a:t>
            </a:r>
            <a:endParaRPr sz="19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US" sz="1900">
                <a:solidFill>
                  <a:schemeClr val="dk1"/>
                </a:solidFill>
                <a:latin typeface="Libre Baskerville"/>
                <a:ea typeface="Libre Baskerville"/>
                <a:cs typeface="Libre Baskerville"/>
                <a:sym typeface="Libre Baskerville"/>
              </a:rPr>
              <a:t>Assistant Professor of Sociology</a:t>
            </a:r>
            <a:endParaRPr sz="19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US" sz="1900">
                <a:solidFill>
                  <a:schemeClr val="dk1"/>
                </a:solidFill>
                <a:latin typeface="Libre Baskerville"/>
                <a:ea typeface="Libre Baskerville"/>
                <a:cs typeface="Libre Baskerville"/>
                <a:sym typeface="Libre Baskerville"/>
              </a:rPr>
              <a:t>Department of Sociology and Social Work</a:t>
            </a:r>
            <a:endParaRPr sz="19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Demographics</a:t>
            </a:r>
            <a:endParaRPr>
              <a:latin typeface="Libre Baskerville"/>
              <a:ea typeface="Libre Baskerville"/>
              <a:cs typeface="Libre Baskerville"/>
              <a:sym typeface="Libre Baskerville"/>
            </a:endParaRPr>
          </a:p>
        </p:txBody>
      </p:sp>
      <p:pic>
        <p:nvPicPr>
          <p:cNvPr descr="Forms response chart. Question title: What gender do you identify as?. Number of responses: 55 responses." id="176" name="Google Shape;176;p22" title="What gender do you identify as?"/>
          <p:cNvPicPr preferRelativeResize="0"/>
          <p:nvPr/>
        </p:nvPicPr>
        <p:blipFill>
          <a:blip r:embed="rId3">
            <a:alphaModFix/>
          </a:blip>
          <a:stretch>
            <a:fillRect/>
          </a:stretch>
        </p:blipFill>
        <p:spPr>
          <a:xfrm>
            <a:off x="3301410" y="2250888"/>
            <a:ext cx="5589175" cy="2356225"/>
          </a:xfrm>
          <a:prstGeom prst="rect">
            <a:avLst/>
          </a:prstGeom>
          <a:noFill/>
          <a:ln>
            <a:noFill/>
          </a:ln>
        </p:spPr>
      </p:pic>
      <p:pic>
        <p:nvPicPr>
          <p:cNvPr descr="Forms response chart. Question title: Are you a first generation college student?. Number of responses: 55 responses." id="177" name="Google Shape;177;p22" title="Are you a first generation college student?"/>
          <p:cNvPicPr preferRelativeResize="0"/>
          <p:nvPr/>
        </p:nvPicPr>
        <p:blipFill>
          <a:blip r:embed="rId4">
            <a:alphaModFix/>
          </a:blip>
          <a:stretch>
            <a:fillRect/>
          </a:stretch>
        </p:blipFill>
        <p:spPr>
          <a:xfrm>
            <a:off x="2763150" y="2023038"/>
            <a:ext cx="6665709" cy="2811900"/>
          </a:xfrm>
          <a:prstGeom prst="rect">
            <a:avLst/>
          </a:prstGeom>
          <a:noFill/>
          <a:ln>
            <a:noFill/>
          </a:ln>
        </p:spPr>
      </p:pic>
      <p:pic>
        <p:nvPicPr>
          <p:cNvPr descr="Forms response chart. Question title: [Domestic students] Generally speaking, do you usually think of yourself as a Republican, a Democrat, and Independent or something else?. Number of responses: 55 responses." id="178" name="Google Shape;178;p22" title="[Domestic students] Generally speaking, do you usually think of yourself as a Republican, a Democrat, and Independent or something else?"/>
          <p:cNvPicPr preferRelativeResize="0"/>
          <p:nvPr/>
        </p:nvPicPr>
        <p:blipFill>
          <a:blip r:embed="rId5">
            <a:alphaModFix/>
          </a:blip>
          <a:stretch>
            <a:fillRect/>
          </a:stretch>
        </p:blipFill>
        <p:spPr>
          <a:xfrm>
            <a:off x="2989965" y="2023038"/>
            <a:ext cx="6212064" cy="2811900"/>
          </a:xfrm>
          <a:prstGeom prst="rect">
            <a:avLst/>
          </a:prstGeom>
          <a:noFill/>
          <a:ln>
            <a:noFill/>
          </a:ln>
        </p:spPr>
      </p:pic>
      <p:pic>
        <p:nvPicPr>
          <p:cNvPr descr="Forms response chart. Question title: How would you describe your political view?. Number of responses: 52 responses." id="179" name="Google Shape;179;p22" title="How would you describe your political view?"/>
          <p:cNvPicPr preferRelativeResize="0"/>
          <p:nvPr/>
        </p:nvPicPr>
        <p:blipFill>
          <a:blip r:embed="rId6">
            <a:alphaModFix/>
          </a:blip>
          <a:stretch>
            <a:fillRect/>
          </a:stretch>
        </p:blipFill>
        <p:spPr>
          <a:xfrm>
            <a:off x="2748168" y="2218168"/>
            <a:ext cx="6695663" cy="2811900"/>
          </a:xfrm>
          <a:prstGeom prst="rect">
            <a:avLst/>
          </a:prstGeom>
          <a:noFill/>
          <a:ln>
            <a:noFill/>
          </a:ln>
        </p:spPr>
      </p:pic>
      <p:pic>
        <p:nvPicPr>
          <p:cNvPr descr="Forms response chart. Question title: What year are you in college?. Number of responses: 55 responses." id="180" name="Google Shape;180;p22" title="What year are you in college?"/>
          <p:cNvPicPr preferRelativeResize="0"/>
          <p:nvPr/>
        </p:nvPicPr>
        <p:blipFill>
          <a:blip r:embed="rId7">
            <a:alphaModFix/>
          </a:blip>
          <a:stretch>
            <a:fillRect/>
          </a:stretch>
        </p:blipFill>
        <p:spPr>
          <a:xfrm>
            <a:off x="2749438" y="2218163"/>
            <a:ext cx="6693114" cy="2811900"/>
          </a:xfrm>
          <a:prstGeom prst="rect">
            <a:avLst/>
          </a:prstGeom>
          <a:noFill/>
          <a:ln>
            <a:noFill/>
          </a:ln>
        </p:spPr>
      </p:pic>
      <p:pic>
        <p:nvPicPr>
          <p:cNvPr descr="Forms response chart. Question title: Which of these describes your total household income last year? (amounts in U.S. Dollars). Number of responses: 55 responses." id="181" name="Google Shape;181;p22" title="Which of these describes your total household income last year? (amounts in U.S. Dollars)"/>
          <p:cNvPicPr preferRelativeResize="0"/>
          <p:nvPr/>
        </p:nvPicPr>
        <p:blipFill>
          <a:blip r:embed="rId8">
            <a:alphaModFix/>
          </a:blip>
          <a:stretch>
            <a:fillRect/>
          </a:stretch>
        </p:blipFill>
        <p:spPr>
          <a:xfrm>
            <a:off x="3116250" y="2172537"/>
            <a:ext cx="5959493" cy="2512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7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7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7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485875" y="1350"/>
            <a:ext cx="6952800" cy="1064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Data and Analysis</a:t>
            </a:r>
            <a:endParaRPr>
              <a:latin typeface="Libre Baskerville"/>
              <a:ea typeface="Libre Baskerville"/>
              <a:cs typeface="Libre Baskerville"/>
              <a:sym typeface="Libre Baskerville"/>
            </a:endParaRPr>
          </a:p>
        </p:txBody>
      </p:sp>
      <p:sp>
        <p:nvSpPr>
          <p:cNvPr id="188" name="Google Shape;188;p23"/>
          <p:cNvSpPr txBox="1"/>
          <p:nvPr>
            <p:ph idx="1" type="body"/>
          </p:nvPr>
        </p:nvSpPr>
        <p:spPr>
          <a:xfrm>
            <a:off x="74150" y="963825"/>
            <a:ext cx="8810400" cy="58941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Libre Baskerville"/>
              <a:buChar char="●"/>
            </a:pPr>
            <a:r>
              <a:rPr lang="en-US" sz="2000"/>
              <a:t>Transcript done via voice-to-text automated transcription services</a:t>
            </a:r>
            <a:endParaRPr sz="2000"/>
          </a:p>
          <a:p>
            <a:pPr indent="-355600" lvl="0" marL="457200" rtl="0" algn="l">
              <a:lnSpc>
                <a:spcPct val="115000"/>
              </a:lnSpc>
              <a:spcBef>
                <a:spcPts val="0"/>
              </a:spcBef>
              <a:spcAft>
                <a:spcPts val="0"/>
              </a:spcAft>
              <a:buClr>
                <a:schemeClr val="dk1"/>
              </a:buClr>
              <a:buSzPts val="2000"/>
              <a:buFont typeface="Libre Baskerville"/>
              <a:buChar char="●"/>
            </a:pPr>
            <a:r>
              <a:rPr lang="en-US" sz="2000"/>
              <a:t>Transcript organization (student researchers)</a:t>
            </a:r>
            <a:endParaRPr sz="2000"/>
          </a:p>
          <a:p>
            <a:pPr indent="-355600" lvl="0" marL="457200" rtl="0" algn="l">
              <a:lnSpc>
                <a:spcPct val="115000"/>
              </a:lnSpc>
              <a:spcBef>
                <a:spcPts val="0"/>
              </a:spcBef>
              <a:spcAft>
                <a:spcPts val="0"/>
              </a:spcAft>
              <a:buClr>
                <a:schemeClr val="dk1"/>
              </a:buClr>
              <a:buSzPts val="2000"/>
              <a:buFont typeface="Libre Baskerville"/>
              <a:buChar char="●"/>
            </a:pPr>
            <a:r>
              <a:rPr lang="en-US" sz="2000"/>
              <a:t>Dedoose Qualitative Research Software</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Used dedoose for data management, excerpting/coding, and analysis</a:t>
            </a:r>
            <a:endParaRPr sz="2000"/>
          </a:p>
          <a:p>
            <a:pPr indent="-355600" lvl="1" marL="914400" rtl="0" algn="l">
              <a:lnSpc>
                <a:spcPct val="115000"/>
              </a:lnSpc>
              <a:spcBef>
                <a:spcPts val="0"/>
              </a:spcBef>
              <a:spcAft>
                <a:spcPts val="0"/>
              </a:spcAft>
              <a:buClr>
                <a:srgbClr val="FFEED3"/>
              </a:buClr>
              <a:buSzPts val="2000"/>
              <a:buFont typeface="Bricolage Grotesque ExtraLight"/>
              <a:buChar char="○"/>
            </a:pPr>
            <a:r>
              <a:rPr lang="en-US" sz="2000"/>
              <a:t>Line-by-line and paragraph-by-paragraph coding (Charmaz 2006; Flick 2014).</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Combined qualitative data with demographics data</a:t>
            </a:r>
            <a:endParaRPr sz="2000"/>
          </a:p>
          <a:p>
            <a:pPr indent="-355600" lvl="0" marL="457200" rtl="0" algn="l">
              <a:lnSpc>
                <a:spcPct val="115000"/>
              </a:lnSpc>
              <a:spcBef>
                <a:spcPts val="0"/>
              </a:spcBef>
              <a:spcAft>
                <a:spcPts val="0"/>
              </a:spcAft>
              <a:buClr>
                <a:schemeClr val="dk1"/>
              </a:buClr>
              <a:buSzPts val="2000"/>
              <a:buFont typeface="Libre Baskerville"/>
              <a:buChar char="●"/>
            </a:pPr>
            <a:r>
              <a:rPr lang="en-US" sz="2000"/>
              <a:t>Analysis:</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Focused on the section on belonging for continued analyses</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Using grounded theory to allow the data to guide theory (inductive approach)</a:t>
            </a:r>
            <a:endParaRPr sz="2000"/>
          </a:p>
          <a:p>
            <a:pPr indent="-355600" lvl="1" marL="914400" rtl="0" algn="l">
              <a:lnSpc>
                <a:spcPct val="115000"/>
              </a:lnSpc>
              <a:spcBef>
                <a:spcPts val="0"/>
              </a:spcBef>
              <a:spcAft>
                <a:spcPts val="0"/>
              </a:spcAft>
              <a:buClr>
                <a:schemeClr val="dk1"/>
              </a:buClr>
              <a:buSzPts val="2000"/>
              <a:buFont typeface="Bricolage Grotesque ExtraLight"/>
              <a:buChar char="○"/>
            </a:pPr>
            <a:r>
              <a:rPr lang="en-US" sz="2000"/>
              <a:t>Five categories</a:t>
            </a:r>
            <a:endParaRPr sz="2000"/>
          </a:p>
        </p:txBody>
      </p:sp>
      <p:pic>
        <p:nvPicPr>
          <p:cNvPr id="189" name="Google Shape;189;p23"/>
          <p:cNvPicPr preferRelativeResize="0"/>
          <p:nvPr/>
        </p:nvPicPr>
        <p:blipFill>
          <a:blip r:embed="rId3">
            <a:alphaModFix/>
          </a:blip>
          <a:stretch>
            <a:fillRect/>
          </a:stretch>
        </p:blipFill>
        <p:spPr>
          <a:xfrm>
            <a:off x="9772650" y="0"/>
            <a:ext cx="2419350" cy="1066800"/>
          </a:xfrm>
          <a:prstGeom prst="rect">
            <a:avLst/>
          </a:prstGeom>
          <a:noFill/>
          <a:ln>
            <a:noFill/>
          </a:ln>
        </p:spPr>
      </p:pic>
      <p:pic>
        <p:nvPicPr>
          <p:cNvPr id="190" name="Google Shape;190;p23"/>
          <p:cNvPicPr preferRelativeResize="0"/>
          <p:nvPr/>
        </p:nvPicPr>
        <p:blipFill>
          <a:blip r:embed="rId4">
            <a:alphaModFix/>
          </a:blip>
          <a:stretch>
            <a:fillRect/>
          </a:stretch>
        </p:blipFill>
        <p:spPr>
          <a:xfrm>
            <a:off x="9601200" y="1305700"/>
            <a:ext cx="2590800" cy="828675"/>
          </a:xfrm>
          <a:prstGeom prst="rect">
            <a:avLst/>
          </a:prstGeom>
          <a:noFill/>
          <a:ln>
            <a:noFill/>
          </a:ln>
        </p:spPr>
      </p:pic>
      <p:pic>
        <p:nvPicPr>
          <p:cNvPr id="191" name="Google Shape;191;p23"/>
          <p:cNvPicPr preferRelativeResize="0"/>
          <p:nvPr/>
        </p:nvPicPr>
        <p:blipFill>
          <a:blip r:embed="rId5">
            <a:alphaModFix/>
          </a:blip>
          <a:stretch>
            <a:fillRect/>
          </a:stretch>
        </p:blipFill>
        <p:spPr>
          <a:xfrm>
            <a:off x="8241950" y="2883225"/>
            <a:ext cx="3950050" cy="94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idx="1" type="body"/>
          </p:nvPr>
        </p:nvSpPr>
        <p:spPr>
          <a:xfrm>
            <a:off x="211875" y="1302250"/>
            <a:ext cx="11910000" cy="45300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b="1" lang="en-US" sz="2000"/>
              <a:t>Inclusion</a:t>
            </a:r>
            <a:endParaRPr b="1" sz="2000"/>
          </a:p>
          <a:p>
            <a:pPr indent="-355600" lvl="1" marL="914400" rtl="0" algn="l">
              <a:lnSpc>
                <a:spcPct val="100000"/>
              </a:lnSpc>
              <a:spcBef>
                <a:spcPts val="0"/>
              </a:spcBef>
              <a:spcAft>
                <a:spcPts val="0"/>
              </a:spcAft>
              <a:buClr>
                <a:srgbClr val="666666"/>
              </a:buClr>
              <a:buSzPts val="2000"/>
              <a:buChar char="•"/>
            </a:pPr>
            <a:r>
              <a:rPr lang="en-US" sz="2000">
                <a:solidFill>
                  <a:srgbClr val="666666"/>
                </a:solidFill>
              </a:rPr>
              <a:t>Sample Question: </a:t>
            </a:r>
            <a:r>
              <a:rPr lang="en-US" sz="2000">
                <a:solidFill>
                  <a:srgbClr val="666666"/>
                </a:solidFill>
              </a:rPr>
              <a:t>As a Latino/international student, do you feel welcome at Hope College? Do you feel included at Hope College? Explain.</a:t>
            </a:r>
            <a:endParaRPr sz="2000">
              <a:solidFill>
                <a:srgbClr val="666666"/>
              </a:solidFill>
            </a:endParaRPr>
          </a:p>
          <a:p>
            <a:pPr indent="-355600" lvl="0" marL="457200" rtl="0" algn="l">
              <a:lnSpc>
                <a:spcPct val="100000"/>
              </a:lnSpc>
              <a:spcBef>
                <a:spcPts val="0"/>
              </a:spcBef>
              <a:spcAft>
                <a:spcPts val="0"/>
              </a:spcAft>
              <a:buSzPts val="2000"/>
              <a:buChar char="•"/>
            </a:pPr>
            <a:r>
              <a:rPr b="1" lang="en-US" sz="2000"/>
              <a:t>Connections</a:t>
            </a:r>
            <a:endParaRPr b="1" sz="2000"/>
          </a:p>
          <a:p>
            <a:pPr indent="-355600" lvl="1" marL="914400" rtl="0" algn="l">
              <a:lnSpc>
                <a:spcPct val="100000"/>
              </a:lnSpc>
              <a:spcBef>
                <a:spcPts val="0"/>
              </a:spcBef>
              <a:spcAft>
                <a:spcPts val="0"/>
              </a:spcAft>
              <a:buClr>
                <a:srgbClr val="666666"/>
              </a:buClr>
              <a:buSzPts val="2000"/>
              <a:buChar char="•"/>
            </a:pPr>
            <a:r>
              <a:rPr lang="en-US" sz="2000">
                <a:solidFill>
                  <a:srgbClr val="666666"/>
                </a:solidFill>
              </a:rPr>
              <a:t>Sample Question: </a:t>
            </a:r>
            <a:r>
              <a:rPr lang="en-US" sz="2000">
                <a:solidFill>
                  <a:srgbClr val="666666"/>
                </a:solidFill>
              </a:rPr>
              <a:t>Where do you feel at home the most at Hope? Why?</a:t>
            </a:r>
            <a:endParaRPr sz="2000">
              <a:solidFill>
                <a:srgbClr val="666666"/>
              </a:solidFill>
            </a:endParaRPr>
          </a:p>
          <a:p>
            <a:pPr indent="-355600" lvl="0" marL="457200" rtl="0" algn="l">
              <a:lnSpc>
                <a:spcPct val="100000"/>
              </a:lnSpc>
              <a:spcBef>
                <a:spcPts val="0"/>
              </a:spcBef>
              <a:spcAft>
                <a:spcPts val="0"/>
              </a:spcAft>
              <a:buSzPts val="2000"/>
              <a:buChar char="•"/>
            </a:pPr>
            <a:r>
              <a:rPr b="1" lang="en-US" sz="2000"/>
              <a:t>Classroom</a:t>
            </a:r>
            <a:r>
              <a:rPr b="1" lang="en-US" sz="2000"/>
              <a:t> Experiences</a:t>
            </a:r>
            <a:endParaRPr b="1" sz="2000"/>
          </a:p>
          <a:p>
            <a:pPr indent="-355600" lvl="1" marL="914400" rtl="0" algn="l">
              <a:lnSpc>
                <a:spcPct val="100000"/>
              </a:lnSpc>
              <a:spcBef>
                <a:spcPts val="0"/>
              </a:spcBef>
              <a:spcAft>
                <a:spcPts val="0"/>
              </a:spcAft>
              <a:buClr>
                <a:srgbClr val="666666"/>
              </a:buClr>
              <a:buSzPts val="2000"/>
              <a:buChar char="•"/>
            </a:pPr>
            <a:r>
              <a:rPr lang="en-US" sz="2000">
                <a:solidFill>
                  <a:srgbClr val="666666"/>
                </a:solidFill>
              </a:rPr>
              <a:t>Sample Question: </a:t>
            </a:r>
            <a:r>
              <a:rPr lang="en-US" sz="2000">
                <a:solidFill>
                  <a:srgbClr val="666666"/>
                </a:solidFill>
              </a:rPr>
              <a:t>Has your Latino identity affected your classroom experiences at Hope?</a:t>
            </a:r>
            <a:endParaRPr sz="2000">
              <a:solidFill>
                <a:srgbClr val="666666"/>
              </a:solidFill>
            </a:endParaRPr>
          </a:p>
          <a:p>
            <a:pPr indent="-355600" lvl="0" marL="457200" rtl="0" algn="l">
              <a:lnSpc>
                <a:spcPct val="100000"/>
              </a:lnSpc>
              <a:spcBef>
                <a:spcPts val="0"/>
              </a:spcBef>
              <a:spcAft>
                <a:spcPts val="0"/>
              </a:spcAft>
              <a:buSzPts val="2000"/>
              <a:buChar char="•"/>
            </a:pPr>
            <a:r>
              <a:rPr b="1" lang="en-US" sz="2000"/>
              <a:t>Assessment</a:t>
            </a:r>
            <a:r>
              <a:rPr b="1" lang="en-US" sz="2000"/>
              <a:t> of the College</a:t>
            </a:r>
            <a:endParaRPr b="1" sz="2000"/>
          </a:p>
          <a:p>
            <a:pPr indent="-355600" lvl="1" marL="914400" rtl="0" algn="l">
              <a:lnSpc>
                <a:spcPct val="100000"/>
              </a:lnSpc>
              <a:spcBef>
                <a:spcPts val="0"/>
              </a:spcBef>
              <a:spcAft>
                <a:spcPts val="0"/>
              </a:spcAft>
              <a:buClr>
                <a:srgbClr val="666666"/>
              </a:buClr>
              <a:buSzPts val="2000"/>
              <a:buChar char="•"/>
            </a:pPr>
            <a:r>
              <a:rPr lang="en-US" sz="2000">
                <a:solidFill>
                  <a:srgbClr val="666666"/>
                </a:solidFill>
              </a:rPr>
              <a:t>Sample Question: </a:t>
            </a:r>
            <a:r>
              <a:rPr lang="en-US" sz="2000">
                <a:solidFill>
                  <a:srgbClr val="666666"/>
                </a:solidFill>
              </a:rPr>
              <a:t>What do you like the most (or the least) about Hope College?</a:t>
            </a:r>
            <a:endParaRPr sz="2000">
              <a:solidFill>
                <a:srgbClr val="666666"/>
              </a:solidFill>
            </a:endParaRPr>
          </a:p>
          <a:p>
            <a:pPr indent="-355600" lvl="0" marL="457200" rtl="0" algn="l">
              <a:lnSpc>
                <a:spcPct val="100000"/>
              </a:lnSpc>
              <a:spcBef>
                <a:spcPts val="0"/>
              </a:spcBef>
              <a:spcAft>
                <a:spcPts val="0"/>
              </a:spcAft>
              <a:buSzPts val="2000"/>
              <a:buChar char="•"/>
            </a:pPr>
            <a:r>
              <a:rPr b="1" lang="en-US" sz="2000"/>
              <a:t>Support Resources</a:t>
            </a:r>
            <a:endParaRPr b="1" sz="2000"/>
          </a:p>
          <a:p>
            <a:pPr indent="-355600" lvl="1" marL="914400" rtl="0" algn="l">
              <a:lnSpc>
                <a:spcPct val="100000"/>
              </a:lnSpc>
              <a:spcBef>
                <a:spcPts val="0"/>
              </a:spcBef>
              <a:spcAft>
                <a:spcPts val="0"/>
              </a:spcAft>
              <a:buClr>
                <a:srgbClr val="666666"/>
              </a:buClr>
              <a:buSzPts val="2000"/>
              <a:buChar char="•"/>
            </a:pPr>
            <a:r>
              <a:rPr lang="en-US" sz="2000">
                <a:solidFill>
                  <a:srgbClr val="666666"/>
                </a:solidFill>
              </a:rPr>
              <a:t>Sample Question:</a:t>
            </a:r>
            <a:r>
              <a:rPr lang="en-US" sz="2000">
                <a:solidFill>
                  <a:srgbClr val="666666"/>
                </a:solidFill>
              </a:rPr>
              <a:t>Where do you go to seek help at Hope College when you encounter stressful situations?</a:t>
            </a:r>
            <a:endParaRPr sz="2000">
              <a:solidFill>
                <a:srgbClr val="666666"/>
              </a:solidFill>
            </a:endParaRPr>
          </a:p>
        </p:txBody>
      </p:sp>
      <p:sp>
        <p:nvSpPr>
          <p:cNvPr id="198" name="Google Shape;198;p24"/>
          <p:cNvSpPr txBox="1"/>
          <p:nvPr>
            <p:ph type="title"/>
          </p:nvPr>
        </p:nvSpPr>
        <p:spPr>
          <a:xfrm>
            <a:off x="522960" y="3"/>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Categories</a:t>
            </a:r>
            <a:endParaRPr>
              <a:latin typeface="Libre Baskerville"/>
              <a:ea typeface="Libre Baskerville"/>
              <a:cs typeface="Libre Baskerville"/>
              <a:sym typeface="Libre Baskervil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Analytical</a:t>
            </a:r>
            <a:r>
              <a:rPr lang="en-US">
                <a:latin typeface="Libre Baskerville"/>
                <a:ea typeface="Libre Baskerville"/>
                <a:cs typeface="Libre Baskerville"/>
                <a:sym typeface="Libre Baskerville"/>
              </a:rPr>
              <a:t> Snapshots</a:t>
            </a:r>
            <a:endParaRPr>
              <a:latin typeface="Libre Baskerville"/>
              <a:ea typeface="Libre Baskerville"/>
              <a:cs typeface="Libre Baskerville"/>
              <a:sym typeface="Libre Baskerville"/>
            </a:endParaRPr>
          </a:p>
        </p:txBody>
      </p:sp>
      <p:pic>
        <p:nvPicPr>
          <p:cNvPr id="205" name="Google Shape;205;p25"/>
          <p:cNvPicPr preferRelativeResize="0"/>
          <p:nvPr/>
        </p:nvPicPr>
        <p:blipFill>
          <a:blip r:embed="rId3">
            <a:alphaModFix/>
          </a:blip>
          <a:stretch>
            <a:fillRect/>
          </a:stretch>
        </p:blipFill>
        <p:spPr>
          <a:xfrm>
            <a:off x="59624" y="1484875"/>
            <a:ext cx="4047432" cy="1325700"/>
          </a:xfrm>
          <a:prstGeom prst="rect">
            <a:avLst/>
          </a:prstGeom>
          <a:noFill/>
          <a:ln>
            <a:noFill/>
          </a:ln>
        </p:spPr>
      </p:pic>
      <p:pic>
        <p:nvPicPr>
          <p:cNvPr id="206" name="Google Shape;206;p25"/>
          <p:cNvPicPr preferRelativeResize="0"/>
          <p:nvPr/>
        </p:nvPicPr>
        <p:blipFill>
          <a:blip r:embed="rId4">
            <a:alphaModFix/>
          </a:blip>
          <a:stretch>
            <a:fillRect/>
          </a:stretch>
        </p:blipFill>
        <p:spPr>
          <a:xfrm>
            <a:off x="59625" y="2920993"/>
            <a:ext cx="4047424" cy="1016019"/>
          </a:xfrm>
          <a:prstGeom prst="rect">
            <a:avLst/>
          </a:prstGeom>
          <a:noFill/>
          <a:ln>
            <a:noFill/>
          </a:ln>
        </p:spPr>
      </p:pic>
      <p:pic>
        <p:nvPicPr>
          <p:cNvPr id="207" name="Google Shape;207;p25"/>
          <p:cNvPicPr preferRelativeResize="0"/>
          <p:nvPr/>
        </p:nvPicPr>
        <p:blipFill>
          <a:blip r:embed="rId5">
            <a:alphaModFix/>
          </a:blip>
          <a:stretch>
            <a:fillRect/>
          </a:stretch>
        </p:blipFill>
        <p:spPr>
          <a:xfrm>
            <a:off x="4399000" y="1484875"/>
            <a:ext cx="3327219" cy="2518500"/>
          </a:xfrm>
          <a:prstGeom prst="rect">
            <a:avLst/>
          </a:prstGeom>
          <a:noFill/>
          <a:ln>
            <a:noFill/>
          </a:ln>
        </p:spPr>
      </p:pic>
      <p:pic>
        <p:nvPicPr>
          <p:cNvPr id="208" name="Google Shape;208;p25"/>
          <p:cNvPicPr preferRelativeResize="0"/>
          <p:nvPr/>
        </p:nvPicPr>
        <p:blipFill>
          <a:blip r:embed="rId6">
            <a:alphaModFix/>
          </a:blip>
          <a:stretch>
            <a:fillRect/>
          </a:stretch>
        </p:blipFill>
        <p:spPr>
          <a:xfrm>
            <a:off x="4412313" y="4102475"/>
            <a:ext cx="3300599" cy="1690663"/>
          </a:xfrm>
          <a:prstGeom prst="rect">
            <a:avLst/>
          </a:prstGeom>
          <a:noFill/>
          <a:ln>
            <a:noFill/>
          </a:ln>
        </p:spPr>
      </p:pic>
      <p:pic>
        <p:nvPicPr>
          <p:cNvPr id="209" name="Google Shape;209;p25"/>
          <p:cNvPicPr preferRelativeResize="0"/>
          <p:nvPr/>
        </p:nvPicPr>
        <p:blipFill>
          <a:blip r:embed="rId7">
            <a:alphaModFix/>
          </a:blip>
          <a:stretch>
            <a:fillRect/>
          </a:stretch>
        </p:blipFill>
        <p:spPr>
          <a:xfrm>
            <a:off x="8018175" y="1484925"/>
            <a:ext cx="4047425" cy="1325602"/>
          </a:xfrm>
          <a:prstGeom prst="rect">
            <a:avLst/>
          </a:prstGeom>
          <a:noFill/>
          <a:ln>
            <a:noFill/>
          </a:ln>
        </p:spPr>
      </p:pic>
      <p:pic>
        <p:nvPicPr>
          <p:cNvPr id="210" name="Google Shape;210;p25"/>
          <p:cNvPicPr preferRelativeResize="0"/>
          <p:nvPr/>
        </p:nvPicPr>
        <p:blipFill>
          <a:blip r:embed="rId8">
            <a:alphaModFix/>
          </a:blip>
          <a:stretch>
            <a:fillRect/>
          </a:stretch>
        </p:blipFill>
        <p:spPr>
          <a:xfrm>
            <a:off x="8018175" y="2943633"/>
            <a:ext cx="4047424" cy="970724"/>
          </a:xfrm>
          <a:prstGeom prst="rect">
            <a:avLst/>
          </a:prstGeom>
          <a:noFill/>
          <a:ln>
            <a:noFill/>
          </a:ln>
        </p:spPr>
      </p:pic>
      <p:sp>
        <p:nvSpPr>
          <p:cNvPr id="211" name="Google Shape;211;p25"/>
          <p:cNvSpPr txBox="1"/>
          <p:nvPr/>
        </p:nvSpPr>
        <p:spPr>
          <a:xfrm>
            <a:off x="1113275" y="4047425"/>
            <a:ext cx="1940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International students</a:t>
            </a:r>
            <a:endParaRPr sz="2000">
              <a:solidFill>
                <a:schemeClr val="dk1"/>
              </a:solidFill>
              <a:latin typeface="Libre Baskerville"/>
              <a:ea typeface="Libre Baskerville"/>
              <a:cs typeface="Libre Baskerville"/>
              <a:sym typeface="Libre Baskerville"/>
            </a:endParaRPr>
          </a:p>
        </p:txBody>
      </p:sp>
      <p:sp>
        <p:nvSpPr>
          <p:cNvPr id="212" name="Google Shape;212;p25"/>
          <p:cNvSpPr txBox="1"/>
          <p:nvPr/>
        </p:nvSpPr>
        <p:spPr>
          <a:xfrm>
            <a:off x="5357225" y="5892250"/>
            <a:ext cx="1798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Non-White identifying</a:t>
            </a:r>
            <a:endParaRPr sz="2000">
              <a:solidFill>
                <a:schemeClr val="dk1"/>
              </a:solidFill>
              <a:latin typeface="Libre Baskerville"/>
              <a:ea typeface="Libre Baskerville"/>
              <a:cs typeface="Libre Baskerville"/>
              <a:sym typeface="Libre Baskerville"/>
            </a:endParaRPr>
          </a:p>
        </p:txBody>
      </p:sp>
      <p:sp>
        <p:nvSpPr>
          <p:cNvPr id="213" name="Google Shape;213;p25"/>
          <p:cNvSpPr txBox="1"/>
          <p:nvPr/>
        </p:nvSpPr>
        <p:spPr>
          <a:xfrm>
            <a:off x="8885038" y="4047450"/>
            <a:ext cx="2610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White-identifying</a:t>
            </a:r>
            <a:endParaRPr sz="2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Synthesis of Snapshots</a:t>
            </a:r>
            <a:endParaRPr>
              <a:latin typeface="Libre Baskerville"/>
              <a:ea typeface="Libre Baskerville"/>
              <a:cs typeface="Libre Baskerville"/>
              <a:sym typeface="Libre Baskerville"/>
            </a:endParaRPr>
          </a:p>
        </p:txBody>
      </p:sp>
      <p:pic>
        <p:nvPicPr>
          <p:cNvPr id="220" name="Google Shape;220;p26"/>
          <p:cNvPicPr preferRelativeResize="0"/>
          <p:nvPr/>
        </p:nvPicPr>
        <p:blipFill>
          <a:blip r:embed="rId3">
            <a:alphaModFix/>
          </a:blip>
          <a:stretch>
            <a:fillRect/>
          </a:stretch>
        </p:blipFill>
        <p:spPr>
          <a:xfrm>
            <a:off x="5730925" y="1186725"/>
            <a:ext cx="6023926" cy="4671475"/>
          </a:xfrm>
          <a:prstGeom prst="rect">
            <a:avLst/>
          </a:prstGeom>
          <a:noFill/>
          <a:ln>
            <a:noFill/>
          </a:ln>
        </p:spPr>
      </p:pic>
      <p:pic>
        <p:nvPicPr>
          <p:cNvPr id="221" name="Google Shape;221;p26"/>
          <p:cNvPicPr preferRelativeResize="0"/>
          <p:nvPr/>
        </p:nvPicPr>
        <p:blipFill>
          <a:blip r:embed="rId4">
            <a:alphaModFix/>
          </a:blip>
          <a:stretch>
            <a:fillRect/>
          </a:stretch>
        </p:blipFill>
        <p:spPr>
          <a:xfrm>
            <a:off x="188200" y="2147613"/>
            <a:ext cx="5810899" cy="274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5" y="0"/>
            <a:ext cx="47904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Categories</a:t>
            </a:r>
            <a:endParaRPr>
              <a:latin typeface="Libre Baskerville"/>
              <a:ea typeface="Libre Baskerville"/>
              <a:cs typeface="Libre Baskerville"/>
              <a:sym typeface="Libre Baskerville"/>
            </a:endParaRPr>
          </a:p>
        </p:txBody>
      </p:sp>
      <p:sp>
        <p:nvSpPr>
          <p:cNvPr id="228" name="Google Shape;228;p27"/>
          <p:cNvSpPr/>
          <p:nvPr/>
        </p:nvSpPr>
        <p:spPr>
          <a:xfrm>
            <a:off x="9881225" y="1463725"/>
            <a:ext cx="2182200" cy="2147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29" name="Google Shape;229;p27"/>
          <p:cNvSpPr/>
          <p:nvPr/>
        </p:nvSpPr>
        <p:spPr>
          <a:xfrm>
            <a:off x="7337375" y="1463725"/>
            <a:ext cx="2182200" cy="2147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30" name="Google Shape;230;p27"/>
          <p:cNvSpPr/>
          <p:nvPr/>
        </p:nvSpPr>
        <p:spPr>
          <a:xfrm>
            <a:off x="78100" y="1463725"/>
            <a:ext cx="2182200" cy="2147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31" name="Google Shape;231;p27"/>
          <p:cNvSpPr/>
          <p:nvPr/>
        </p:nvSpPr>
        <p:spPr>
          <a:xfrm>
            <a:off x="4911475" y="1463725"/>
            <a:ext cx="2182200" cy="2147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32" name="Google Shape;232;p27"/>
          <p:cNvSpPr/>
          <p:nvPr/>
        </p:nvSpPr>
        <p:spPr>
          <a:xfrm>
            <a:off x="2565163" y="1463725"/>
            <a:ext cx="2182200" cy="2147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33" name="Google Shape;233;p27"/>
          <p:cNvSpPr txBox="1"/>
          <p:nvPr/>
        </p:nvSpPr>
        <p:spPr>
          <a:xfrm>
            <a:off x="9966025" y="2167975"/>
            <a:ext cx="1999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Libre Baskerville"/>
                <a:ea typeface="Libre Baskerville"/>
                <a:cs typeface="Libre Baskerville"/>
                <a:sym typeface="Libre Baskerville"/>
              </a:rPr>
              <a:t>Assessment of the</a:t>
            </a:r>
            <a:r>
              <a:rPr lang="en-US" sz="1800">
                <a:solidFill>
                  <a:schemeClr val="dk1"/>
                </a:solidFill>
                <a:latin typeface="Libre Baskerville"/>
                <a:ea typeface="Libre Baskerville"/>
                <a:cs typeface="Libre Baskerville"/>
                <a:sym typeface="Libre Baskerville"/>
              </a:rPr>
              <a:t> College </a:t>
            </a:r>
            <a:endParaRPr sz="1800">
              <a:solidFill>
                <a:schemeClr val="dk1"/>
              </a:solidFill>
              <a:latin typeface="Libre Baskerville"/>
              <a:ea typeface="Libre Baskerville"/>
              <a:cs typeface="Libre Baskerville"/>
              <a:sym typeface="Libre Baskerville"/>
            </a:endParaRPr>
          </a:p>
        </p:txBody>
      </p:sp>
      <p:sp>
        <p:nvSpPr>
          <p:cNvPr id="234" name="Google Shape;234;p27"/>
          <p:cNvSpPr txBox="1"/>
          <p:nvPr/>
        </p:nvSpPr>
        <p:spPr>
          <a:xfrm>
            <a:off x="3007213" y="2306575"/>
            <a:ext cx="134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Libre Baskerville"/>
                <a:ea typeface="Libre Baskerville"/>
                <a:cs typeface="Libre Baskerville"/>
                <a:sym typeface="Libre Baskerville"/>
              </a:rPr>
              <a:t>Inclusion</a:t>
            </a:r>
            <a:endParaRPr sz="1800">
              <a:solidFill>
                <a:schemeClr val="dk1"/>
              </a:solidFill>
              <a:latin typeface="Libre Baskerville"/>
              <a:ea typeface="Libre Baskerville"/>
              <a:cs typeface="Libre Baskerville"/>
              <a:sym typeface="Libre Baskerville"/>
            </a:endParaRPr>
          </a:p>
        </p:txBody>
      </p:sp>
      <p:sp>
        <p:nvSpPr>
          <p:cNvPr id="235" name="Google Shape;235;p27"/>
          <p:cNvSpPr txBox="1"/>
          <p:nvPr/>
        </p:nvSpPr>
        <p:spPr>
          <a:xfrm>
            <a:off x="320650" y="2306575"/>
            <a:ext cx="169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Libre Baskerville"/>
                <a:ea typeface="Libre Baskerville"/>
                <a:cs typeface="Libre Baskerville"/>
                <a:sym typeface="Libre Baskerville"/>
              </a:rPr>
              <a:t>Connections</a:t>
            </a:r>
            <a:endParaRPr sz="1800">
              <a:solidFill>
                <a:schemeClr val="dk1"/>
              </a:solidFill>
              <a:latin typeface="Libre Baskerville"/>
              <a:ea typeface="Libre Baskerville"/>
              <a:cs typeface="Libre Baskerville"/>
              <a:sym typeface="Libre Baskerville"/>
            </a:endParaRPr>
          </a:p>
        </p:txBody>
      </p:sp>
      <p:sp>
        <p:nvSpPr>
          <p:cNvPr id="236" name="Google Shape;236;p27"/>
          <p:cNvSpPr txBox="1"/>
          <p:nvPr/>
        </p:nvSpPr>
        <p:spPr>
          <a:xfrm>
            <a:off x="5193825" y="2167975"/>
            <a:ext cx="1697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Libre Baskerville"/>
                <a:ea typeface="Libre Baskerville"/>
                <a:cs typeface="Libre Baskerville"/>
                <a:sym typeface="Libre Baskerville"/>
              </a:rPr>
              <a:t>Classroom Experience</a:t>
            </a:r>
            <a:endParaRPr sz="1800">
              <a:solidFill>
                <a:schemeClr val="dk1"/>
              </a:solidFill>
              <a:latin typeface="Libre Baskerville"/>
              <a:ea typeface="Libre Baskerville"/>
              <a:cs typeface="Libre Baskerville"/>
              <a:sym typeface="Libre Baskerville"/>
            </a:endParaRPr>
          </a:p>
        </p:txBody>
      </p:sp>
      <p:sp>
        <p:nvSpPr>
          <p:cNvPr id="237" name="Google Shape;237;p27"/>
          <p:cNvSpPr txBox="1"/>
          <p:nvPr/>
        </p:nvSpPr>
        <p:spPr>
          <a:xfrm>
            <a:off x="7777350" y="2167975"/>
            <a:ext cx="1420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Libre Baskerville"/>
                <a:ea typeface="Libre Baskerville"/>
                <a:cs typeface="Libre Baskerville"/>
                <a:sym typeface="Libre Baskerville"/>
              </a:rPr>
              <a:t>Support Resources</a:t>
            </a:r>
            <a:endParaRPr sz="1800">
              <a:solidFill>
                <a:schemeClr val="dk1"/>
              </a:solidFill>
              <a:latin typeface="Libre Baskerville"/>
              <a:ea typeface="Libre Baskerville"/>
              <a:cs typeface="Libre Baskerville"/>
              <a:sym typeface="Libre Baskerville"/>
            </a:endParaRPr>
          </a:p>
        </p:txBody>
      </p:sp>
      <p:sp>
        <p:nvSpPr>
          <p:cNvPr id="238" name="Google Shape;238;p27"/>
          <p:cNvSpPr txBox="1"/>
          <p:nvPr/>
        </p:nvSpPr>
        <p:spPr>
          <a:xfrm>
            <a:off x="9966025" y="3611125"/>
            <a:ext cx="21822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Has to do with what is most cherished about the college.</a:t>
            </a:r>
            <a:endParaRPr sz="2000">
              <a:solidFill>
                <a:schemeClr val="dk1"/>
              </a:solidFill>
              <a:latin typeface="Libre Baskerville"/>
              <a:ea typeface="Libre Baskerville"/>
              <a:cs typeface="Libre Baskerville"/>
              <a:sym typeface="Libre Baskerville"/>
            </a:endParaRPr>
          </a:p>
        </p:txBody>
      </p:sp>
      <p:sp>
        <p:nvSpPr>
          <p:cNvPr id="239" name="Google Shape;239;p27"/>
          <p:cNvSpPr txBox="1"/>
          <p:nvPr/>
        </p:nvSpPr>
        <p:spPr>
          <a:xfrm>
            <a:off x="2494775" y="3611125"/>
            <a:ext cx="21822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Has to do with inclusion, belonging, and feeling welcome.</a:t>
            </a:r>
            <a:endParaRPr sz="2000">
              <a:solidFill>
                <a:schemeClr val="dk1"/>
              </a:solidFill>
              <a:latin typeface="Libre Baskerville"/>
              <a:ea typeface="Libre Baskerville"/>
              <a:cs typeface="Libre Baskerville"/>
              <a:sym typeface="Libre Baskerville"/>
            </a:endParaRPr>
          </a:p>
        </p:txBody>
      </p:sp>
      <p:sp>
        <p:nvSpPr>
          <p:cNvPr id="240" name="Google Shape;240;p27"/>
          <p:cNvSpPr txBox="1"/>
          <p:nvPr/>
        </p:nvSpPr>
        <p:spPr>
          <a:xfrm>
            <a:off x="78063" y="3611125"/>
            <a:ext cx="218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Has to do with friendships, organizations, places/spaces.</a:t>
            </a:r>
            <a:endParaRPr sz="2000">
              <a:solidFill>
                <a:schemeClr val="dk1"/>
              </a:solidFill>
              <a:latin typeface="Libre Baskerville"/>
              <a:ea typeface="Libre Baskerville"/>
              <a:cs typeface="Libre Baskerville"/>
              <a:sym typeface="Libre Baskerville"/>
            </a:endParaRPr>
          </a:p>
        </p:txBody>
      </p:sp>
      <p:sp>
        <p:nvSpPr>
          <p:cNvPr id="241" name="Google Shape;241;p27"/>
          <p:cNvSpPr txBox="1"/>
          <p:nvPr/>
        </p:nvSpPr>
        <p:spPr>
          <a:xfrm>
            <a:off x="5011900" y="3611125"/>
            <a:ext cx="2182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Has to do with classroom experience.</a:t>
            </a:r>
            <a:endParaRPr sz="2000">
              <a:solidFill>
                <a:schemeClr val="dk1"/>
              </a:solidFill>
              <a:latin typeface="Libre Baskerville"/>
              <a:ea typeface="Libre Baskerville"/>
              <a:cs typeface="Libre Baskerville"/>
              <a:sym typeface="Libre Baskerville"/>
            </a:endParaRPr>
          </a:p>
        </p:txBody>
      </p:sp>
      <p:sp>
        <p:nvSpPr>
          <p:cNvPr id="242" name="Google Shape;242;p27"/>
          <p:cNvSpPr txBox="1"/>
          <p:nvPr/>
        </p:nvSpPr>
        <p:spPr>
          <a:xfrm>
            <a:off x="7249463" y="3611125"/>
            <a:ext cx="2576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Has to do with microaggressions and where to go.</a:t>
            </a:r>
            <a:endParaRPr sz="2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498225" y="159175"/>
            <a:ext cx="10515600" cy="917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Working Definition </a:t>
            </a:r>
            <a:endParaRPr>
              <a:latin typeface="Libre Baskerville"/>
              <a:ea typeface="Libre Baskerville"/>
              <a:cs typeface="Libre Baskerville"/>
              <a:sym typeface="Libre Baskerville"/>
            </a:endParaRPr>
          </a:p>
        </p:txBody>
      </p:sp>
      <p:sp>
        <p:nvSpPr>
          <p:cNvPr id="249" name="Google Shape;249;p28"/>
          <p:cNvSpPr/>
          <p:nvPr/>
        </p:nvSpPr>
        <p:spPr>
          <a:xfrm>
            <a:off x="8475825" y="2045200"/>
            <a:ext cx="2381100" cy="97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50" name="Google Shape;250;p28"/>
          <p:cNvSpPr/>
          <p:nvPr/>
        </p:nvSpPr>
        <p:spPr>
          <a:xfrm>
            <a:off x="8526700" y="4131075"/>
            <a:ext cx="2330100" cy="97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51" name="Google Shape;251;p28"/>
          <p:cNvSpPr txBox="1"/>
          <p:nvPr/>
        </p:nvSpPr>
        <p:spPr>
          <a:xfrm>
            <a:off x="8964250" y="2225800"/>
            <a:ext cx="145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Libre Baskerville"/>
                <a:ea typeface="Libre Baskerville"/>
                <a:cs typeface="Libre Baskerville"/>
                <a:sym typeface="Libre Baskerville"/>
              </a:rPr>
              <a:t>Group</a:t>
            </a:r>
            <a:endParaRPr sz="2800">
              <a:solidFill>
                <a:schemeClr val="dk1"/>
              </a:solidFill>
              <a:latin typeface="Libre Baskerville"/>
              <a:ea typeface="Libre Baskerville"/>
              <a:cs typeface="Libre Baskerville"/>
              <a:sym typeface="Libre Baskerville"/>
            </a:endParaRPr>
          </a:p>
        </p:txBody>
      </p:sp>
      <p:sp>
        <p:nvSpPr>
          <p:cNvPr id="252" name="Google Shape;252;p28"/>
          <p:cNvSpPr txBox="1"/>
          <p:nvPr/>
        </p:nvSpPr>
        <p:spPr>
          <a:xfrm>
            <a:off x="8638600" y="4311675"/>
            <a:ext cx="210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Libre Baskerville"/>
                <a:ea typeface="Libre Baskerville"/>
                <a:cs typeface="Libre Baskerville"/>
                <a:sym typeface="Libre Baskerville"/>
              </a:rPr>
              <a:t>Individual</a:t>
            </a:r>
            <a:endParaRPr sz="2800">
              <a:solidFill>
                <a:schemeClr val="dk1"/>
              </a:solidFill>
              <a:latin typeface="Libre Baskerville"/>
              <a:ea typeface="Libre Baskerville"/>
              <a:cs typeface="Libre Baskerville"/>
              <a:sym typeface="Libre Baskerville"/>
            </a:endParaRPr>
          </a:p>
        </p:txBody>
      </p:sp>
      <p:sp>
        <p:nvSpPr>
          <p:cNvPr id="253" name="Google Shape;253;p28"/>
          <p:cNvSpPr/>
          <p:nvPr/>
        </p:nvSpPr>
        <p:spPr>
          <a:xfrm>
            <a:off x="7539763" y="2940600"/>
            <a:ext cx="824100" cy="17094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54" name="Google Shape;254;p28"/>
          <p:cNvSpPr/>
          <p:nvPr/>
        </p:nvSpPr>
        <p:spPr>
          <a:xfrm flipH="1" rot="10800000">
            <a:off x="10968875" y="2747125"/>
            <a:ext cx="824400" cy="18315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55" name="Google Shape;255;p28"/>
          <p:cNvSpPr txBox="1"/>
          <p:nvPr/>
        </p:nvSpPr>
        <p:spPr>
          <a:xfrm>
            <a:off x="7711600" y="3297388"/>
            <a:ext cx="1152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Libre Baskerville"/>
                <a:ea typeface="Libre Baskerville"/>
                <a:cs typeface="Libre Baskerville"/>
                <a:sym typeface="Libre Baskerville"/>
              </a:rPr>
              <a:t>Support/satisfy</a:t>
            </a:r>
            <a:endParaRPr sz="1800">
              <a:solidFill>
                <a:schemeClr val="dk1"/>
              </a:solidFill>
              <a:latin typeface="Libre Baskerville"/>
              <a:ea typeface="Libre Baskerville"/>
              <a:cs typeface="Libre Baskerville"/>
              <a:sym typeface="Libre Baskerville"/>
            </a:endParaRPr>
          </a:p>
        </p:txBody>
      </p:sp>
      <p:sp>
        <p:nvSpPr>
          <p:cNvPr id="256" name="Google Shape;256;p28"/>
          <p:cNvSpPr txBox="1"/>
          <p:nvPr/>
        </p:nvSpPr>
        <p:spPr>
          <a:xfrm>
            <a:off x="10419250" y="3359025"/>
            <a:ext cx="13635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Libre Baskerville"/>
                <a:ea typeface="Libre Baskerville"/>
                <a:cs typeface="Libre Baskerville"/>
                <a:sym typeface="Libre Baskerville"/>
              </a:rPr>
              <a:t>Care for / support</a:t>
            </a:r>
            <a:endParaRPr sz="1800">
              <a:solidFill>
                <a:schemeClr val="dk1"/>
              </a:solidFill>
              <a:latin typeface="Libre Baskerville"/>
              <a:ea typeface="Libre Baskerville"/>
              <a:cs typeface="Libre Baskerville"/>
              <a:sym typeface="Libre Baskerville"/>
            </a:endParaRPr>
          </a:p>
        </p:txBody>
      </p:sp>
      <p:sp>
        <p:nvSpPr>
          <p:cNvPr id="257" name="Google Shape;257;p28"/>
          <p:cNvSpPr/>
          <p:nvPr/>
        </p:nvSpPr>
        <p:spPr>
          <a:xfrm>
            <a:off x="9504775" y="3117839"/>
            <a:ext cx="273300" cy="9174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258" name="Google Shape;258;p28"/>
          <p:cNvSpPr txBox="1"/>
          <p:nvPr/>
        </p:nvSpPr>
        <p:spPr>
          <a:xfrm>
            <a:off x="6923850" y="583975"/>
            <a:ext cx="5159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“sense of belonging is relational” (Strayhorn)</a:t>
            </a:r>
            <a:endParaRPr sz="2000">
              <a:solidFill>
                <a:schemeClr val="dk1"/>
              </a:solidFill>
              <a:latin typeface="Libre Baskerville"/>
              <a:ea typeface="Libre Baskerville"/>
              <a:cs typeface="Libre Baskerville"/>
              <a:sym typeface="Libre Baskerville"/>
            </a:endParaRPr>
          </a:p>
        </p:txBody>
      </p:sp>
      <p:sp>
        <p:nvSpPr>
          <p:cNvPr id="259" name="Google Shape;259;p28"/>
          <p:cNvSpPr txBox="1"/>
          <p:nvPr/>
        </p:nvSpPr>
        <p:spPr>
          <a:xfrm>
            <a:off x="152425" y="1250988"/>
            <a:ext cx="64653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Libre Baskerville"/>
                <a:ea typeface="Libre Baskerville"/>
                <a:cs typeface="Libre Baskerville"/>
                <a:sym typeface="Libre Baskerville"/>
              </a:rPr>
              <a:t>Belonging</a:t>
            </a:r>
            <a:endParaRPr sz="2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“A sense of belonging is defined as the subjective feeling of fitting in and being included as a valued and legitimate member in a particular setting…” (Lewis et al., 2017)</a:t>
            </a:r>
            <a:endParaRPr sz="2000">
              <a:solidFill>
                <a:schemeClr val="dk1"/>
              </a:solidFill>
              <a:latin typeface="Libre Baskerville"/>
              <a:ea typeface="Libre Baskerville"/>
              <a:cs typeface="Libre Baskerville"/>
              <a:sym typeface="Libre Baskerville"/>
            </a:endParaRPr>
          </a:p>
        </p:txBody>
      </p:sp>
      <p:sp>
        <p:nvSpPr>
          <p:cNvPr id="260" name="Google Shape;260;p28"/>
          <p:cNvSpPr txBox="1"/>
          <p:nvPr/>
        </p:nvSpPr>
        <p:spPr>
          <a:xfrm>
            <a:off x="152425" y="3359025"/>
            <a:ext cx="6597600" cy="297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US" sz="2000">
                <a:solidFill>
                  <a:schemeClr val="dk1"/>
                </a:solidFill>
                <a:latin typeface="Libre Baskerville"/>
                <a:ea typeface="Libre Baskerville"/>
                <a:cs typeface="Libre Baskerville"/>
                <a:sym typeface="Libre Baskerville"/>
              </a:rPr>
              <a:t>“In terms of college, sense of belonging refers to students’ perceived social support on campus, a feeling or sensation of connectedness, the experience of mattering or feeling cared about, accepted, respected, valued by, and important to the group (e.g.,</a:t>
            </a:r>
            <a:r>
              <a:rPr i="1" lang="en-US" sz="2000">
                <a:solidFill>
                  <a:schemeClr val="dk1"/>
                </a:solidFill>
                <a:latin typeface="Libre Baskerville"/>
                <a:ea typeface="Libre Baskerville"/>
                <a:cs typeface="Libre Baskerville"/>
                <a:sym typeface="Libre Baskerville"/>
              </a:rPr>
              <a:t> campus community</a:t>
            </a:r>
            <a:r>
              <a:rPr lang="en-US" sz="2000">
                <a:solidFill>
                  <a:schemeClr val="dk1"/>
                </a:solidFill>
                <a:latin typeface="Libre Baskerville"/>
                <a:ea typeface="Libre Baskerville"/>
                <a:cs typeface="Libre Baskerville"/>
                <a:sym typeface="Libre Baskerville"/>
              </a:rPr>
              <a:t>) or others on campus (e.g., </a:t>
            </a:r>
            <a:r>
              <a:rPr i="1" lang="en-US" sz="2000">
                <a:solidFill>
                  <a:schemeClr val="dk1"/>
                </a:solidFill>
                <a:latin typeface="Libre Baskerville"/>
                <a:ea typeface="Libre Baskerville"/>
                <a:cs typeface="Libre Baskerville"/>
                <a:sym typeface="Libre Baskerville"/>
              </a:rPr>
              <a:t>faculty, peers</a:t>
            </a:r>
            <a:r>
              <a:rPr lang="en-US" sz="2000">
                <a:solidFill>
                  <a:schemeClr val="dk1"/>
                </a:solidFill>
                <a:latin typeface="Libre Baskerville"/>
                <a:ea typeface="Libre Baskerville"/>
                <a:cs typeface="Libre Baskerville"/>
                <a:sym typeface="Libre Baskerville"/>
              </a:rPr>
              <a:t>)...” (Strayhorn, 2012, p.3, italics mine)</a:t>
            </a:r>
            <a:endParaRPr sz="2800">
              <a:solidFill>
                <a:schemeClr val="dk1"/>
              </a:solidFill>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Connections</a:t>
            </a:r>
            <a:endParaRPr>
              <a:latin typeface="Libre Baskerville"/>
              <a:ea typeface="Libre Baskerville"/>
              <a:cs typeface="Libre Baskerville"/>
              <a:sym typeface="Libre Baskerville"/>
            </a:endParaRPr>
          </a:p>
        </p:txBody>
      </p:sp>
      <p:sp>
        <p:nvSpPr>
          <p:cNvPr id="267" name="Google Shape;267;p29"/>
          <p:cNvSpPr txBox="1"/>
          <p:nvPr/>
        </p:nvSpPr>
        <p:spPr>
          <a:xfrm>
            <a:off x="1022225" y="1782525"/>
            <a:ext cx="4137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Friendship</a:t>
            </a:r>
            <a:r>
              <a:rPr lang="en-US" sz="2000">
                <a:solidFill>
                  <a:schemeClr val="dk1"/>
                </a:solidFill>
                <a:latin typeface="Libre Baskerville"/>
                <a:ea typeface="Libre Baskerville"/>
                <a:cs typeface="Libre Baskerville"/>
                <a:sym typeface="Libre Baskerville"/>
              </a:rPr>
              <a:t> pattern (majority)</a:t>
            </a:r>
            <a:endParaRPr sz="2000">
              <a:solidFill>
                <a:schemeClr val="dk1"/>
              </a:solidFill>
              <a:latin typeface="Libre Baskerville"/>
              <a:ea typeface="Libre Baskerville"/>
              <a:cs typeface="Libre Baskerville"/>
              <a:sym typeface="Libre Baskerville"/>
            </a:endParaRPr>
          </a:p>
        </p:txBody>
      </p:sp>
      <p:sp>
        <p:nvSpPr>
          <p:cNvPr id="268" name="Google Shape;268;p29"/>
          <p:cNvSpPr txBox="1"/>
          <p:nvPr/>
        </p:nvSpPr>
        <p:spPr>
          <a:xfrm>
            <a:off x="5907750" y="153150"/>
            <a:ext cx="5367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Involvement in clubs and organizations</a:t>
            </a:r>
            <a:endParaRPr sz="2000">
              <a:solidFill>
                <a:schemeClr val="dk1"/>
              </a:solidFill>
              <a:latin typeface="Libre Baskerville"/>
              <a:ea typeface="Libre Baskerville"/>
              <a:cs typeface="Libre Baskerville"/>
              <a:sym typeface="Libre Baskerville"/>
            </a:endParaRPr>
          </a:p>
        </p:txBody>
      </p:sp>
      <p:sp>
        <p:nvSpPr>
          <p:cNvPr id="269" name="Google Shape;269;p29"/>
          <p:cNvSpPr txBox="1"/>
          <p:nvPr/>
        </p:nvSpPr>
        <p:spPr>
          <a:xfrm>
            <a:off x="1947075" y="4527075"/>
            <a:ext cx="280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Feel most at home</a:t>
            </a:r>
            <a:endParaRPr sz="2000">
              <a:solidFill>
                <a:schemeClr val="dk1"/>
              </a:solidFill>
              <a:latin typeface="Libre Baskerville"/>
              <a:ea typeface="Libre Baskerville"/>
              <a:cs typeface="Libre Baskerville"/>
              <a:sym typeface="Libre Baskerville"/>
            </a:endParaRPr>
          </a:p>
        </p:txBody>
      </p:sp>
      <p:sp>
        <p:nvSpPr>
          <p:cNvPr id="270" name="Google Shape;270;p29"/>
          <p:cNvSpPr txBox="1"/>
          <p:nvPr/>
        </p:nvSpPr>
        <p:spPr>
          <a:xfrm>
            <a:off x="8274900" y="2778500"/>
            <a:ext cx="257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Feel least at home</a:t>
            </a:r>
            <a:endParaRPr sz="2000">
              <a:solidFill>
                <a:schemeClr val="dk1"/>
              </a:solidFill>
              <a:latin typeface="Libre Baskerville"/>
              <a:ea typeface="Libre Baskerville"/>
              <a:cs typeface="Libre Baskerville"/>
              <a:sym typeface="Libre Baskerville"/>
            </a:endParaRPr>
          </a:p>
        </p:txBody>
      </p:sp>
      <p:pic>
        <p:nvPicPr>
          <p:cNvPr id="271" name="Google Shape;271;p29"/>
          <p:cNvPicPr preferRelativeResize="0"/>
          <p:nvPr/>
        </p:nvPicPr>
        <p:blipFill>
          <a:blip r:embed="rId3">
            <a:alphaModFix/>
          </a:blip>
          <a:stretch>
            <a:fillRect/>
          </a:stretch>
        </p:blipFill>
        <p:spPr>
          <a:xfrm>
            <a:off x="5014900" y="592888"/>
            <a:ext cx="7153275" cy="1609725"/>
          </a:xfrm>
          <a:prstGeom prst="rect">
            <a:avLst/>
          </a:prstGeom>
          <a:noFill/>
          <a:ln>
            <a:noFill/>
          </a:ln>
        </p:spPr>
      </p:pic>
      <p:pic>
        <p:nvPicPr>
          <p:cNvPr id="272" name="Google Shape;272;p29"/>
          <p:cNvPicPr preferRelativeResize="0"/>
          <p:nvPr/>
        </p:nvPicPr>
        <p:blipFill>
          <a:blip r:embed="rId4">
            <a:alphaModFix/>
          </a:blip>
          <a:stretch>
            <a:fillRect/>
          </a:stretch>
        </p:blipFill>
        <p:spPr>
          <a:xfrm>
            <a:off x="0" y="4955813"/>
            <a:ext cx="7124700" cy="1838325"/>
          </a:xfrm>
          <a:prstGeom prst="rect">
            <a:avLst/>
          </a:prstGeom>
          <a:noFill/>
          <a:ln>
            <a:noFill/>
          </a:ln>
        </p:spPr>
      </p:pic>
      <p:pic>
        <p:nvPicPr>
          <p:cNvPr id="273" name="Google Shape;273;p29"/>
          <p:cNvPicPr preferRelativeResize="0"/>
          <p:nvPr/>
        </p:nvPicPr>
        <p:blipFill>
          <a:blip r:embed="rId5">
            <a:alphaModFix/>
          </a:blip>
          <a:stretch>
            <a:fillRect/>
          </a:stretch>
        </p:blipFill>
        <p:spPr>
          <a:xfrm>
            <a:off x="6952325" y="3195500"/>
            <a:ext cx="5215850" cy="2370844"/>
          </a:xfrm>
          <a:prstGeom prst="rect">
            <a:avLst/>
          </a:prstGeom>
          <a:noFill/>
          <a:ln>
            <a:noFill/>
          </a:ln>
        </p:spPr>
      </p:pic>
      <p:pic>
        <p:nvPicPr>
          <p:cNvPr id="274" name="Google Shape;274;p29"/>
          <p:cNvPicPr preferRelativeResize="0"/>
          <p:nvPr/>
        </p:nvPicPr>
        <p:blipFill>
          <a:blip r:embed="rId6">
            <a:alphaModFix/>
          </a:blip>
          <a:stretch>
            <a:fillRect/>
          </a:stretch>
        </p:blipFill>
        <p:spPr>
          <a:xfrm>
            <a:off x="105600" y="2275125"/>
            <a:ext cx="5990401" cy="17681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type="title"/>
          </p:nvPr>
        </p:nvSpPr>
        <p:spPr>
          <a:xfrm>
            <a:off x="498230" y="159175"/>
            <a:ext cx="4885500" cy="11283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Connections</a:t>
            </a:r>
            <a:endParaRPr>
              <a:latin typeface="Libre Baskerville"/>
              <a:ea typeface="Libre Baskerville"/>
              <a:cs typeface="Libre Baskerville"/>
              <a:sym typeface="Libre Baskerville"/>
            </a:endParaRPr>
          </a:p>
        </p:txBody>
      </p:sp>
      <p:sp>
        <p:nvSpPr>
          <p:cNvPr id="281" name="Google Shape;281;p30"/>
          <p:cNvSpPr txBox="1"/>
          <p:nvPr/>
        </p:nvSpPr>
        <p:spPr>
          <a:xfrm>
            <a:off x="7846450" y="2513900"/>
            <a:ext cx="257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Feel least at home</a:t>
            </a:r>
            <a:endParaRPr sz="2000">
              <a:solidFill>
                <a:schemeClr val="dk1"/>
              </a:solidFill>
              <a:latin typeface="Libre Baskerville"/>
              <a:ea typeface="Libre Baskerville"/>
              <a:cs typeface="Libre Baskerville"/>
              <a:sym typeface="Libre Baskerville"/>
            </a:endParaRPr>
          </a:p>
        </p:txBody>
      </p:sp>
      <p:sp>
        <p:nvSpPr>
          <p:cNvPr id="282" name="Google Shape;282;p30"/>
          <p:cNvSpPr txBox="1"/>
          <p:nvPr/>
        </p:nvSpPr>
        <p:spPr>
          <a:xfrm>
            <a:off x="177275" y="1754150"/>
            <a:ext cx="5374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Libre Baskerville"/>
              <a:ea typeface="Libre Baskerville"/>
              <a:cs typeface="Libre Baskerville"/>
              <a:sym typeface="Libre Baskerville"/>
            </a:endParaRPr>
          </a:p>
        </p:txBody>
      </p:sp>
      <p:sp>
        <p:nvSpPr>
          <p:cNvPr id="283" name="Google Shape;283;p30"/>
          <p:cNvSpPr txBox="1"/>
          <p:nvPr/>
        </p:nvSpPr>
        <p:spPr>
          <a:xfrm>
            <a:off x="6148800" y="3006500"/>
            <a:ext cx="58413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F1-9: “I would say... inside the classroom [...], it is the place where I have the most difficulty in feeling like I belong. </a:t>
            </a:r>
            <a:r>
              <a:rPr b="1" lang="en-US" sz="1500">
                <a:solidFill>
                  <a:schemeClr val="dk1"/>
                </a:solidFill>
                <a:latin typeface="Libre Baskerville"/>
                <a:ea typeface="Libre Baskerville"/>
                <a:cs typeface="Libre Baskerville"/>
                <a:sym typeface="Libre Baskerville"/>
              </a:rPr>
              <a:t>Because of the language barrier…</a:t>
            </a:r>
            <a:r>
              <a:rPr lang="en-US" sz="1500">
                <a:solidFill>
                  <a:schemeClr val="dk1"/>
                </a:solidFill>
                <a:latin typeface="Libre Baskerville"/>
                <a:ea typeface="Libre Baskerville"/>
                <a:cs typeface="Libre Baskerville"/>
                <a:sym typeface="Libre Baskerville"/>
              </a:rPr>
              <a:t>”</a:t>
            </a:r>
            <a:endParaRPr sz="15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NW-1: “I feel like sometimes I don't belong here when </a:t>
            </a:r>
            <a:r>
              <a:rPr b="1" lang="en-US" sz="1500">
                <a:solidFill>
                  <a:schemeClr val="dk1"/>
                </a:solidFill>
                <a:latin typeface="Libre Baskerville"/>
                <a:ea typeface="Libre Baskerville"/>
                <a:cs typeface="Libre Baskerville"/>
                <a:sym typeface="Libre Baskerville"/>
              </a:rPr>
              <a:t>in a classroom full of people who don't look like me.</a:t>
            </a:r>
            <a:r>
              <a:rPr lang="en-US" sz="1500">
                <a:solidFill>
                  <a:schemeClr val="dk1"/>
                </a:solidFill>
                <a:latin typeface="Libre Baskerville"/>
                <a:ea typeface="Libre Baskerville"/>
                <a:cs typeface="Libre Baskerville"/>
                <a:sym typeface="Libre Baskerville"/>
              </a:rPr>
              <a:t> And I feel like I'm alone.”</a:t>
            </a:r>
            <a:endParaRPr sz="15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W-7: </a:t>
            </a:r>
            <a:r>
              <a:rPr lang="en-US" sz="1500">
                <a:solidFill>
                  <a:schemeClr val="dk1"/>
                </a:solidFill>
                <a:latin typeface="Libre Baskerville"/>
                <a:ea typeface="Libre Baskerville"/>
                <a:cs typeface="Libre Baskerville"/>
                <a:sym typeface="Libre Baskerville"/>
              </a:rPr>
              <a:t>In some of the </a:t>
            </a:r>
            <a:r>
              <a:rPr b="1" lang="en-US" sz="1500">
                <a:solidFill>
                  <a:schemeClr val="dk1"/>
                </a:solidFill>
                <a:latin typeface="Libre Baskerville"/>
                <a:ea typeface="Libre Baskerville"/>
                <a:cs typeface="Libre Baskerville"/>
                <a:sym typeface="Libre Baskerville"/>
              </a:rPr>
              <a:t>classes that are not as diverse</a:t>
            </a:r>
            <a:r>
              <a:rPr lang="en-US" sz="1500">
                <a:solidFill>
                  <a:schemeClr val="dk1"/>
                </a:solidFill>
                <a:latin typeface="Libre Baskerville"/>
                <a:ea typeface="Libre Baskerville"/>
                <a:cs typeface="Libre Baskerville"/>
                <a:sym typeface="Libre Baskerville"/>
              </a:rPr>
              <a:t>, I do feel a little out of place.”</a:t>
            </a:r>
            <a:endParaRPr sz="1500">
              <a:solidFill>
                <a:schemeClr val="dk1"/>
              </a:solidFill>
              <a:latin typeface="Libre Baskerville"/>
              <a:ea typeface="Libre Baskerville"/>
              <a:cs typeface="Libre Baskerville"/>
              <a:sym typeface="Libre Baskerville"/>
            </a:endParaRPr>
          </a:p>
        </p:txBody>
      </p:sp>
      <p:sp>
        <p:nvSpPr>
          <p:cNvPr id="284" name="Google Shape;284;p30"/>
          <p:cNvSpPr txBox="1"/>
          <p:nvPr/>
        </p:nvSpPr>
        <p:spPr>
          <a:xfrm>
            <a:off x="253725" y="1703925"/>
            <a:ext cx="5605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“F1-4: My freshman year when I came to college, you do an international student orientation for a whole week before actual orientation. So when you come to Hope, you are welcomed by these awesome people. They're great. And you're like, on cloud nine, everything's pink and beautiful and rainbows, </a:t>
            </a:r>
            <a:r>
              <a:rPr b="1" lang="en-US" sz="1500">
                <a:solidFill>
                  <a:schemeClr val="dk1"/>
                </a:solidFill>
                <a:latin typeface="Libre Baskerville"/>
                <a:ea typeface="Libre Baskerville"/>
                <a:cs typeface="Libre Baskerville"/>
                <a:sym typeface="Libre Baskerville"/>
              </a:rPr>
              <a:t>and then</a:t>
            </a:r>
            <a:r>
              <a:rPr lang="en-US" sz="1500">
                <a:solidFill>
                  <a:schemeClr val="dk1"/>
                </a:solidFill>
                <a:latin typeface="Libre Baskerville"/>
                <a:ea typeface="Libre Baskerville"/>
                <a:cs typeface="Libre Baskerville"/>
                <a:sym typeface="Libre Baskerville"/>
              </a:rPr>
              <a:t> you're thrown into what actually Hope College is. So you get so thrown off </a:t>
            </a:r>
            <a:r>
              <a:rPr b="1" lang="en-US" sz="1500">
                <a:solidFill>
                  <a:schemeClr val="dk1"/>
                </a:solidFill>
                <a:latin typeface="Libre Baskerville"/>
                <a:ea typeface="Libre Baskerville"/>
                <a:cs typeface="Libre Baskerville"/>
                <a:sym typeface="Libre Baskerville"/>
              </a:rPr>
              <a:t>by how different it is</a:t>
            </a:r>
            <a:r>
              <a:rPr lang="en-US" sz="1500">
                <a:solidFill>
                  <a:schemeClr val="dk1"/>
                </a:solidFill>
                <a:latin typeface="Libre Baskerville"/>
                <a:ea typeface="Libre Baskerville"/>
                <a:cs typeface="Libre Baskerville"/>
                <a:sym typeface="Libre Baskerville"/>
              </a:rPr>
              <a:t>.”</a:t>
            </a:r>
            <a:endParaRPr sz="1500">
              <a:solidFill>
                <a:schemeClr val="dk1"/>
              </a:solidFill>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txBox="1"/>
          <p:nvPr>
            <p:ph type="title"/>
          </p:nvPr>
        </p:nvSpPr>
        <p:spPr>
          <a:xfrm>
            <a:off x="488905" y="121850"/>
            <a:ext cx="49974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Inclusion</a:t>
            </a:r>
            <a:endParaRPr>
              <a:latin typeface="Libre Baskerville"/>
              <a:ea typeface="Libre Baskerville"/>
              <a:cs typeface="Libre Baskerville"/>
              <a:sym typeface="Libre Baskerville"/>
            </a:endParaRPr>
          </a:p>
        </p:txBody>
      </p:sp>
      <p:pic>
        <p:nvPicPr>
          <p:cNvPr id="291" name="Google Shape;291;p31"/>
          <p:cNvPicPr preferRelativeResize="0"/>
          <p:nvPr/>
        </p:nvPicPr>
        <p:blipFill>
          <a:blip r:embed="rId3">
            <a:alphaModFix/>
          </a:blip>
          <a:stretch>
            <a:fillRect/>
          </a:stretch>
        </p:blipFill>
        <p:spPr>
          <a:xfrm>
            <a:off x="9069725" y="3955978"/>
            <a:ext cx="2667000" cy="1990725"/>
          </a:xfrm>
          <a:prstGeom prst="rect">
            <a:avLst/>
          </a:prstGeom>
          <a:noFill/>
          <a:ln>
            <a:noFill/>
          </a:ln>
        </p:spPr>
      </p:pic>
      <p:sp>
        <p:nvSpPr>
          <p:cNvPr id="292" name="Google Shape;292;p31"/>
          <p:cNvSpPr txBox="1"/>
          <p:nvPr/>
        </p:nvSpPr>
        <p:spPr>
          <a:xfrm>
            <a:off x="879588" y="2497650"/>
            <a:ext cx="442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Feeling Welcomed and Included</a:t>
            </a:r>
            <a:endParaRPr sz="2000">
              <a:solidFill>
                <a:schemeClr val="dk1"/>
              </a:solidFill>
              <a:latin typeface="Libre Baskerville"/>
              <a:ea typeface="Libre Baskerville"/>
              <a:cs typeface="Libre Baskerville"/>
              <a:sym typeface="Libre Baskerville"/>
            </a:endParaRPr>
          </a:p>
        </p:txBody>
      </p:sp>
      <p:sp>
        <p:nvSpPr>
          <p:cNvPr id="293" name="Google Shape;293;p31"/>
          <p:cNvSpPr txBox="1"/>
          <p:nvPr/>
        </p:nvSpPr>
        <p:spPr>
          <a:xfrm>
            <a:off x="6278225" y="79000"/>
            <a:ext cx="5595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Thinking about race/ethnicity on campus</a:t>
            </a:r>
            <a:endParaRPr sz="2000">
              <a:solidFill>
                <a:schemeClr val="dk1"/>
              </a:solidFill>
              <a:latin typeface="Libre Baskerville"/>
              <a:ea typeface="Libre Baskerville"/>
              <a:cs typeface="Libre Baskerville"/>
              <a:sym typeface="Libre Baskerville"/>
            </a:endParaRPr>
          </a:p>
        </p:txBody>
      </p:sp>
      <p:sp>
        <p:nvSpPr>
          <p:cNvPr id="294" name="Google Shape;294;p31"/>
          <p:cNvSpPr txBox="1"/>
          <p:nvPr/>
        </p:nvSpPr>
        <p:spPr>
          <a:xfrm>
            <a:off x="8837075" y="3155575"/>
            <a:ext cx="3132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Markers of difference </a:t>
            </a:r>
            <a:endParaRPr sz="2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affecting interactions </a:t>
            </a:r>
            <a:endParaRPr sz="2000">
              <a:solidFill>
                <a:schemeClr val="dk1"/>
              </a:solidFill>
              <a:latin typeface="Libre Baskerville"/>
              <a:ea typeface="Libre Baskerville"/>
              <a:cs typeface="Libre Baskerville"/>
              <a:sym typeface="Libre Baskerville"/>
            </a:endParaRPr>
          </a:p>
        </p:txBody>
      </p:sp>
      <p:pic>
        <p:nvPicPr>
          <p:cNvPr id="295" name="Google Shape;295;p31"/>
          <p:cNvPicPr preferRelativeResize="0"/>
          <p:nvPr/>
        </p:nvPicPr>
        <p:blipFill>
          <a:blip r:embed="rId4">
            <a:alphaModFix/>
          </a:blip>
          <a:stretch>
            <a:fillRect/>
          </a:stretch>
        </p:blipFill>
        <p:spPr>
          <a:xfrm>
            <a:off x="1" y="3219250"/>
            <a:ext cx="1854225" cy="1285551"/>
          </a:xfrm>
          <a:prstGeom prst="rect">
            <a:avLst/>
          </a:prstGeom>
          <a:noFill/>
          <a:ln>
            <a:noFill/>
          </a:ln>
        </p:spPr>
      </p:pic>
      <p:pic>
        <p:nvPicPr>
          <p:cNvPr id="296" name="Google Shape;296;p31"/>
          <p:cNvPicPr preferRelativeResize="0"/>
          <p:nvPr/>
        </p:nvPicPr>
        <p:blipFill>
          <a:blip r:embed="rId5">
            <a:alphaModFix/>
          </a:blip>
          <a:stretch>
            <a:fillRect/>
          </a:stretch>
        </p:blipFill>
        <p:spPr>
          <a:xfrm>
            <a:off x="1986150" y="3199175"/>
            <a:ext cx="2209500" cy="1325700"/>
          </a:xfrm>
          <a:prstGeom prst="rect">
            <a:avLst/>
          </a:prstGeom>
          <a:noFill/>
          <a:ln>
            <a:noFill/>
          </a:ln>
        </p:spPr>
      </p:pic>
      <p:pic>
        <p:nvPicPr>
          <p:cNvPr id="297" name="Google Shape;297;p31"/>
          <p:cNvPicPr preferRelativeResize="0"/>
          <p:nvPr/>
        </p:nvPicPr>
        <p:blipFill>
          <a:blip r:embed="rId6">
            <a:alphaModFix/>
          </a:blip>
          <a:stretch>
            <a:fillRect/>
          </a:stretch>
        </p:blipFill>
        <p:spPr>
          <a:xfrm>
            <a:off x="4327572" y="3199172"/>
            <a:ext cx="2209500" cy="1325727"/>
          </a:xfrm>
          <a:prstGeom prst="rect">
            <a:avLst/>
          </a:prstGeom>
          <a:noFill/>
          <a:ln>
            <a:noFill/>
          </a:ln>
        </p:spPr>
      </p:pic>
      <p:pic>
        <p:nvPicPr>
          <p:cNvPr id="298" name="Google Shape;298;p31"/>
          <p:cNvPicPr preferRelativeResize="0"/>
          <p:nvPr/>
        </p:nvPicPr>
        <p:blipFill>
          <a:blip r:embed="rId7">
            <a:alphaModFix/>
          </a:blip>
          <a:stretch>
            <a:fillRect/>
          </a:stretch>
        </p:blipFill>
        <p:spPr>
          <a:xfrm>
            <a:off x="0" y="4870935"/>
            <a:ext cx="1854225" cy="1285539"/>
          </a:xfrm>
          <a:prstGeom prst="rect">
            <a:avLst/>
          </a:prstGeom>
          <a:noFill/>
          <a:ln>
            <a:noFill/>
          </a:ln>
        </p:spPr>
      </p:pic>
      <p:pic>
        <p:nvPicPr>
          <p:cNvPr id="299" name="Google Shape;299;p31"/>
          <p:cNvPicPr preferRelativeResize="0"/>
          <p:nvPr/>
        </p:nvPicPr>
        <p:blipFill>
          <a:blip r:embed="rId8">
            <a:alphaModFix/>
          </a:blip>
          <a:stretch>
            <a:fillRect/>
          </a:stretch>
        </p:blipFill>
        <p:spPr>
          <a:xfrm>
            <a:off x="2031499" y="4733800"/>
            <a:ext cx="2171025" cy="1505169"/>
          </a:xfrm>
          <a:prstGeom prst="rect">
            <a:avLst/>
          </a:prstGeom>
          <a:noFill/>
          <a:ln>
            <a:noFill/>
          </a:ln>
        </p:spPr>
      </p:pic>
      <p:pic>
        <p:nvPicPr>
          <p:cNvPr id="300" name="Google Shape;300;p31"/>
          <p:cNvPicPr preferRelativeResize="0"/>
          <p:nvPr/>
        </p:nvPicPr>
        <p:blipFill>
          <a:blip r:embed="rId9">
            <a:alphaModFix/>
          </a:blip>
          <a:stretch>
            <a:fillRect/>
          </a:stretch>
        </p:blipFill>
        <p:spPr>
          <a:xfrm>
            <a:off x="4366049" y="4733825"/>
            <a:ext cx="2171025" cy="1505187"/>
          </a:xfrm>
          <a:prstGeom prst="rect">
            <a:avLst/>
          </a:prstGeom>
          <a:noFill/>
          <a:ln>
            <a:noFill/>
          </a:ln>
        </p:spPr>
      </p:pic>
      <p:pic>
        <p:nvPicPr>
          <p:cNvPr id="301" name="Google Shape;301;p31"/>
          <p:cNvPicPr preferRelativeResize="0"/>
          <p:nvPr/>
        </p:nvPicPr>
        <p:blipFill>
          <a:blip r:embed="rId10">
            <a:alphaModFix/>
          </a:blip>
          <a:stretch>
            <a:fillRect/>
          </a:stretch>
        </p:blipFill>
        <p:spPr>
          <a:xfrm>
            <a:off x="6444575" y="524275"/>
            <a:ext cx="5262602" cy="2631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0" y="77050"/>
            <a:ext cx="12192000" cy="985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Libre Baskerville"/>
                <a:ea typeface="Libre Baskerville"/>
                <a:cs typeface="Libre Baskerville"/>
                <a:sym typeface="Libre Baskerville"/>
              </a:rPr>
              <a:t>Demographics of U.S. Hispanic population</a:t>
            </a:r>
            <a:endParaRPr>
              <a:latin typeface="Libre Baskerville"/>
              <a:ea typeface="Libre Baskerville"/>
              <a:cs typeface="Libre Baskerville"/>
              <a:sym typeface="Libre Baskerville"/>
            </a:endParaRPr>
          </a:p>
        </p:txBody>
      </p:sp>
      <p:pic>
        <p:nvPicPr>
          <p:cNvPr id="98" name="Google Shape;98;p14"/>
          <p:cNvPicPr preferRelativeResize="0"/>
          <p:nvPr/>
        </p:nvPicPr>
        <p:blipFill>
          <a:blip r:embed="rId3">
            <a:alphaModFix/>
          </a:blip>
          <a:stretch>
            <a:fillRect/>
          </a:stretch>
        </p:blipFill>
        <p:spPr>
          <a:xfrm>
            <a:off x="1381050" y="4689850"/>
            <a:ext cx="9429750" cy="1219200"/>
          </a:xfrm>
          <a:prstGeom prst="rect">
            <a:avLst/>
          </a:prstGeom>
          <a:noFill/>
          <a:ln>
            <a:noFill/>
          </a:ln>
        </p:spPr>
      </p:pic>
      <p:sp>
        <p:nvSpPr>
          <p:cNvPr id="99" name="Google Shape;99;p14"/>
          <p:cNvSpPr txBox="1"/>
          <p:nvPr/>
        </p:nvSpPr>
        <p:spPr>
          <a:xfrm>
            <a:off x="3241925" y="4074250"/>
            <a:ext cx="5354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Libre Baskerville"/>
                <a:ea typeface="Libre Baskerville"/>
                <a:cs typeface="Libre Baskerville"/>
                <a:sym typeface="Libre Baskerville"/>
              </a:rPr>
              <a:t>19.5% of the U.S. population</a:t>
            </a:r>
            <a:endParaRPr sz="2800">
              <a:solidFill>
                <a:schemeClr val="dk1"/>
              </a:solidFill>
              <a:latin typeface="Libre Baskerville"/>
              <a:ea typeface="Libre Baskerville"/>
              <a:cs typeface="Libre Baskerville"/>
              <a:sym typeface="Libre Baskerville"/>
            </a:endParaRPr>
          </a:p>
        </p:txBody>
      </p:sp>
      <p:pic>
        <p:nvPicPr>
          <p:cNvPr id="100" name="Google Shape;100;p14"/>
          <p:cNvPicPr preferRelativeResize="0"/>
          <p:nvPr/>
        </p:nvPicPr>
        <p:blipFill>
          <a:blip r:embed="rId4">
            <a:alphaModFix/>
          </a:blip>
          <a:stretch>
            <a:fillRect/>
          </a:stretch>
        </p:blipFill>
        <p:spPr>
          <a:xfrm>
            <a:off x="2958450" y="1144425"/>
            <a:ext cx="5921338" cy="2929826"/>
          </a:xfrm>
          <a:prstGeom prst="rect">
            <a:avLst/>
          </a:prstGeom>
          <a:noFill/>
          <a:ln>
            <a:noFill/>
          </a:ln>
        </p:spPr>
      </p:pic>
      <p:sp>
        <p:nvSpPr>
          <p:cNvPr id="101" name="Google Shape;101;p14"/>
          <p:cNvSpPr txBox="1"/>
          <p:nvPr/>
        </p:nvSpPr>
        <p:spPr>
          <a:xfrm>
            <a:off x="8879800" y="3397150"/>
            <a:ext cx="2522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latin typeface="Libre Baskerville"/>
                <a:ea typeface="Libre Baskerville"/>
                <a:cs typeface="Libre Baskerville"/>
                <a:sym typeface="Libre Baskerville"/>
              </a:rPr>
              <a:t>Image by Abbasi786786 - Own work, CC BY-SA 4.0, </a:t>
            </a:r>
            <a:r>
              <a:rPr lang="en-US" sz="800" u="sng">
                <a:solidFill>
                  <a:schemeClr val="hlink"/>
                </a:solidFill>
                <a:latin typeface="Libre Baskerville"/>
                <a:ea typeface="Libre Baskerville"/>
                <a:cs typeface="Libre Baskerville"/>
                <a:sym typeface="Libre Baskerville"/>
                <a:hlinkClick r:id="rId5"/>
              </a:rPr>
              <a:t>https://commons.wikimedia.org/w/index.php?curid=103516425</a:t>
            </a:r>
            <a:r>
              <a:rPr lang="en-US" sz="800">
                <a:solidFill>
                  <a:schemeClr val="dk1"/>
                </a:solidFill>
                <a:latin typeface="Libre Baskerville"/>
                <a:ea typeface="Libre Baskerville"/>
                <a:cs typeface="Libre Baskerville"/>
                <a:sym typeface="Libre Baskerville"/>
              </a:rPr>
              <a:t> </a:t>
            </a:r>
            <a:endParaRPr sz="8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2"/>
          <p:cNvSpPr txBox="1"/>
          <p:nvPr>
            <p:ph type="title"/>
          </p:nvPr>
        </p:nvSpPr>
        <p:spPr>
          <a:xfrm>
            <a:off x="488905" y="121850"/>
            <a:ext cx="49974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Inclusion</a:t>
            </a:r>
            <a:endParaRPr>
              <a:latin typeface="Libre Baskerville"/>
              <a:ea typeface="Libre Baskerville"/>
              <a:cs typeface="Libre Baskerville"/>
              <a:sym typeface="Libre Baskerville"/>
            </a:endParaRPr>
          </a:p>
        </p:txBody>
      </p:sp>
      <p:sp>
        <p:nvSpPr>
          <p:cNvPr id="308" name="Google Shape;308;p32"/>
          <p:cNvSpPr txBox="1"/>
          <p:nvPr/>
        </p:nvSpPr>
        <p:spPr>
          <a:xfrm>
            <a:off x="3884688" y="1335525"/>
            <a:ext cx="442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Feeling Welcomed and Included</a:t>
            </a:r>
            <a:endParaRPr sz="2000">
              <a:solidFill>
                <a:schemeClr val="dk1"/>
              </a:solidFill>
              <a:latin typeface="Libre Baskerville"/>
              <a:ea typeface="Libre Baskerville"/>
              <a:cs typeface="Libre Baskerville"/>
              <a:sym typeface="Libre Baskerville"/>
            </a:endParaRPr>
          </a:p>
        </p:txBody>
      </p:sp>
      <p:sp>
        <p:nvSpPr>
          <p:cNvPr id="309" name="Google Shape;309;p32"/>
          <p:cNvSpPr txBox="1"/>
          <p:nvPr/>
        </p:nvSpPr>
        <p:spPr>
          <a:xfrm>
            <a:off x="1808700" y="1828125"/>
            <a:ext cx="8574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F1-2: At Hope, we have an international community, and they're very welcoming, and they're really united, so I would say by them, yes. [...] But Hope in general, I would say not so much.”</a:t>
            </a:r>
            <a:endParaRPr sz="1500">
              <a:solidFill>
                <a:schemeClr val="dk1"/>
              </a:solidFill>
              <a:latin typeface="Libre Baskerville"/>
              <a:ea typeface="Libre Baskerville"/>
              <a:cs typeface="Libre Baskerville"/>
              <a:sym typeface="Libre Baskerville"/>
            </a:endParaRPr>
          </a:p>
        </p:txBody>
      </p:sp>
      <p:sp>
        <p:nvSpPr>
          <p:cNvPr id="310" name="Google Shape;310;p32"/>
          <p:cNvSpPr txBox="1"/>
          <p:nvPr/>
        </p:nvSpPr>
        <p:spPr>
          <a:xfrm>
            <a:off x="1808700" y="2854350"/>
            <a:ext cx="8574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W-4: “I do feel included, but that's only because I include myself. [...] And it kind of sucks that you have to try, but I'm going to try. Like how I said before, that's just how I am and how I think I belong here.”</a:t>
            </a:r>
            <a:endParaRPr sz="1500">
              <a:solidFill>
                <a:schemeClr val="dk1"/>
              </a:solidFill>
              <a:latin typeface="Libre Baskerville"/>
              <a:ea typeface="Libre Baskerville"/>
              <a:cs typeface="Libre Baskerville"/>
              <a:sym typeface="Libre Baskerville"/>
            </a:endParaRPr>
          </a:p>
        </p:txBody>
      </p:sp>
      <p:sp>
        <p:nvSpPr>
          <p:cNvPr id="311" name="Google Shape;311;p32"/>
          <p:cNvSpPr txBox="1"/>
          <p:nvPr/>
        </p:nvSpPr>
        <p:spPr>
          <a:xfrm>
            <a:off x="1808700" y="3996075"/>
            <a:ext cx="8670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lang="en-US" sz="1500">
                <a:solidFill>
                  <a:schemeClr val="dk2"/>
                </a:solidFill>
                <a:latin typeface="Libre Baskerville"/>
                <a:ea typeface="Libre Baskerville"/>
                <a:cs typeface="Libre Baskerville"/>
                <a:sym typeface="Libre Baskerville"/>
              </a:rPr>
              <a:t>NW3: “The students here make it difficult. Like the white students make it so difficult sometimes.” “Yeah, I feel included by the MSOs again because they're the only ones that get it. But other than that other than that, no.”</a:t>
            </a:r>
            <a:endParaRPr sz="32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3"/>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Classroom Experience</a:t>
            </a:r>
            <a:endParaRPr>
              <a:latin typeface="Libre Baskerville"/>
              <a:ea typeface="Libre Baskerville"/>
              <a:cs typeface="Libre Baskerville"/>
              <a:sym typeface="Libre Baskerville"/>
            </a:endParaRPr>
          </a:p>
        </p:txBody>
      </p:sp>
      <p:sp>
        <p:nvSpPr>
          <p:cNvPr id="318" name="Google Shape;318;p33"/>
          <p:cNvSpPr txBox="1"/>
          <p:nvPr/>
        </p:nvSpPr>
        <p:spPr>
          <a:xfrm>
            <a:off x="205288" y="1196075"/>
            <a:ext cx="674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Latina/o/e identity affecting classroom experience</a:t>
            </a:r>
            <a:endParaRPr sz="2000">
              <a:solidFill>
                <a:schemeClr val="dk1"/>
              </a:solidFill>
              <a:latin typeface="Libre Baskerville"/>
              <a:ea typeface="Libre Baskerville"/>
              <a:cs typeface="Libre Baskerville"/>
              <a:sym typeface="Libre Baskerville"/>
            </a:endParaRPr>
          </a:p>
        </p:txBody>
      </p:sp>
      <p:sp>
        <p:nvSpPr>
          <p:cNvPr id="319" name="Google Shape;319;p33"/>
          <p:cNvSpPr txBox="1"/>
          <p:nvPr/>
        </p:nvSpPr>
        <p:spPr>
          <a:xfrm>
            <a:off x="283025" y="5614100"/>
            <a:ext cx="6346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Competence</a:t>
            </a:r>
            <a:r>
              <a:rPr lang="en-US" sz="2000">
                <a:solidFill>
                  <a:schemeClr val="dk1"/>
                </a:solidFill>
                <a:latin typeface="Libre Baskerville"/>
                <a:ea typeface="Libre Baskerville"/>
                <a:cs typeface="Libre Baskerville"/>
                <a:sym typeface="Libre Baskerville"/>
              </a:rPr>
              <a:t> questioned (CQ) </a:t>
            </a:r>
            <a:r>
              <a:rPr lang="en-US" sz="2000">
                <a:solidFill>
                  <a:schemeClr val="dk1"/>
                </a:solidFill>
                <a:latin typeface="Libre Baskerville"/>
                <a:ea typeface="Libre Baskerville"/>
                <a:cs typeface="Libre Baskerville"/>
                <a:sym typeface="Libre Baskerville"/>
              </a:rPr>
              <a:t>through interactions with students or professors </a:t>
            </a:r>
            <a:endParaRPr sz="2000">
              <a:solidFill>
                <a:schemeClr val="dk1"/>
              </a:solidFill>
              <a:latin typeface="Libre Baskerville"/>
              <a:ea typeface="Libre Baskerville"/>
              <a:cs typeface="Libre Baskerville"/>
              <a:sym typeface="Libre Baskerville"/>
            </a:endParaRPr>
          </a:p>
        </p:txBody>
      </p:sp>
      <p:pic>
        <p:nvPicPr>
          <p:cNvPr id="320" name="Google Shape;320;p33"/>
          <p:cNvPicPr preferRelativeResize="0"/>
          <p:nvPr/>
        </p:nvPicPr>
        <p:blipFill>
          <a:blip r:embed="rId3">
            <a:alphaModFix/>
          </a:blip>
          <a:stretch>
            <a:fillRect/>
          </a:stretch>
        </p:blipFill>
        <p:spPr>
          <a:xfrm>
            <a:off x="5860850" y="4258423"/>
            <a:ext cx="6258200" cy="2509238"/>
          </a:xfrm>
          <a:prstGeom prst="rect">
            <a:avLst/>
          </a:prstGeom>
          <a:noFill/>
          <a:ln>
            <a:noFill/>
          </a:ln>
        </p:spPr>
      </p:pic>
      <p:pic>
        <p:nvPicPr>
          <p:cNvPr id="321" name="Google Shape;321;p33"/>
          <p:cNvPicPr preferRelativeResize="0"/>
          <p:nvPr/>
        </p:nvPicPr>
        <p:blipFill>
          <a:blip r:embed="rId4">
            <a:alphaModFix/>
          </a:blip>
          <a:stretch>
            <a:fillRect/>
          </a:stretch>
        </p:blipFill>
        <p:spPr>
          <a:xfrm>
            <a:off x="204563" y="1688675"/>
            <a:ext cx="6503430" cy="1971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Classroom Experience</a:t>
            </a:r>
            <a:endParaRPr>
              <a:latin typeface="Libre Baskerville"/>
              <a:ea typeface="Libre Baskerville"/>
              <a:cs typeface="Libre Baskerville"/>
              <a:sym typeface="Libre Baskerville"/>
            </a:endParaRPr>
          </a:p>
        </p:txBody>
      </p:sp>
      <p:sp>
        <p:nvSpPr>
          <p:cNvPr id="328" name="Google Shape;328;p34"/>
          <p:cNvSpPr txBox="1"/>
          <p:nvPr/>
        </p:nvSpPr>
        <p:spPr>
          <a:xfrm>
            <a:off x="1119000" y="2179525"/>
            <a:ext cx="10234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W-19: “Absolutely. [...] Here's the thing: I'll be working in a lab group, right? And someone will just come out with, 'Oh, but you probably don't know how to do this.' And I'm thinking, ‘What the hell? Why wouldn't I know how to do this? Why is that your first assumption about me?’”</a:t>
            </a:r>
            <a:endParaRPr sz="1500">
              <a:solidFill>
                <a:schemeClr val="dk1"/>
              </a:solidFill>
              <a:latin typeface="Libre Baskerville"/>
              <a:ea typeface="Libre Baskerville"/>
              <a:cs typeface="Libre Baskerville"/>
              <a:sym typeface="Libre Baskerville"/>
            </a:endParaRPr>
          </a:p>
        </p:txBody>
      </p:sp>
      <p:sp>
        <p:nvSpPr>
          <p:cNvPr id="329" name="Google Shape;329;p34"/>
          <p:cNvSpPr txBox="1"/>
          <p:nvPr/>
        </p:nvSpPr>
        <p:spPr>
          <a:xfrm>
            <a:off x="2059200" y="1484875"/>
            <a:ext cx="8073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Competence questioned (CQ) through interactions with students</a:t>
            </a:r>
            <a:endParaRPr sz="2000">
              <a:solidFill>
                <a:schemeClr val="dk1"/>
              </a:solidFill>
              <a:latin typeface="Libre Baskerville"/>
              <a:ea typeface="Libre Baskerville"/>
              <a:cs typeface="Libre Baskerville"/>
              <a:sym typeface="Libre Baskerville"/>
            </a:endParaRPr>
          </a:p>
        </p:txBody>
      </p:sp>
      <p:sp>
        <p:nvSpPr>
          <p:cNvPr id="330" name="Google Shape;330;p34"/>
          <p:cNvSpPr txBox="1"/>
          <p:nvPr/>
        </p:nvSpPr>
        <p:spPr>
          <a:xfrm>
            <a:off x="1119000" y="3319950"/>
            <a:ext cx="10515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NW-8: Yeah, for sure. It's like this: I can suggest something, and they'll just ignore it. But if someone else says the exact same thing, suddenly it's a great idea. And I'm sitting there thinking, 'Why the hell didn't you listen to me?'</a:t>
            </a:r>
            <a:endParaRPr sz="1500">
              <a:solidFill>
                <a:schemeClr val="dk1"/>
              </a:solidFill>
              <a:latin typeface="Libre Baskerville"/>
              <a:ea typeface="Libre Baskerville"/>
              <a:cs typeface="Libre Baskerville"/>
              <a:sym typeface="Libre Baskerville"/>
            </a:endParaRPr>
          </a:p>
        </p:txBody>
      </p:sp>
      <p:sp>
        <p:nvSpPr>
          <p:cNvPr id="331" name="Google Shape;331;p34"/>
          <p:cNvSpPr txBox="1"/>
          <p:nvPr/>
        </p:nvSpPr>
        <p:spPr>
          <a:xfrm>
            <a:off x="1119000" y="4460375"/>
            <a:ext cx="10234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Libre Baskerville"/>
                <a:ea typeface="Libre Baskerville"/>
                <a:cs typeface="Libre Baskerville"/>
                <a:sym typeface="Libre Baskerville"/>
              </a:rPr>
              <a:t>F1-5: “Yes, like people not taking into account what I'm saying, stuff like that. Yeah, like in my class, I had classmates who didn't want me to read or give feedback on their papers because it wasn't my first language.”</a:t>
            </a:r>
            <a:endParaRPr sz="15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5"/>
          <p:cNvSpPr txBox="1"/>
          <p:nvPr>
            <p:ph type="title"/>
          </p:nvPr>
        </p:nvSpPr>
        <p:spPr>
          <a:xfrm>
            <a:off x="0" y="0"/>
            <a:ext cx="6165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Support Resources</a:t>
            </a:r>
            <a:endParaRPr>
              <a:latin typeface="Libre Baskerville"/>
              <a:ea typeface="Libre Baskerville"/>
              <a:cs typeface="Libre Baskerville"/>
              <a:sym typeface="Libre Baskerville"/>
            </a:endParaRPr>
          </a:p>
        </p:txBody>
      </p:sp>
      <p:sp>
        <p:nvSpPr>
          <p:cNvPr id="338" name="Google Shape;338;p35"/>
          <p:cNvSpPr txBox="1"/>
          <p:nvPr/>
        </p:nvSpPr>
        <p:spPr>
          <a:xfrm>
            <a:off x="0" y="1029250"/>
            <a:ext cx="5374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Experienced microaggression at Hope</a:t>
            </a:r>
            <a:endParaRPr sz="2000">
              <a:solidFill>
                <a:schemeClr val="dk1"/>
              </a:solidFill>
              <a:latin typeface="Libre Baskerville"/>
              <a:ea typeface="Libre Baskerville"/>
              <a:cs typeface="Libre Baskerville"/>
              <a:sym typeface="Libre Baskerville"/>
            </a:endParaRPr>
          </a:p>
        </p:txBody>
      </p:sp>
      <p:sp>
        <p:nvSpPr>
          <p:cNvPr id="339" name="Google Shape;339;p35"/>
          <p:cNvSpPr txBox="1"/>
          <p:nvPr/>
        </p:nvSpPr>
        <p:spPr>
          <a:xfrm>
            <a:off x="6671875" y="614975"/>
            <a:ext cx="5374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Where to go to cope with feelings of being targeted or discriminated against </a:t>
            </a:r>
            <a:endParaRPr sz="2000">
              <a:solidFill>
                <a:schemeClr val="dk1"/>
              </a:solidFill>
              <a:latin typeface="Libre Baskerville"/>
              <a:ea typeface="Libre Baskerville"/>
              <a:cs typeface="Libre Baskerville"/>
              <a:sym typeface="Libre Baskerville"/>
            </a:endParaRPr>
          </a:p>
        </p:txBody>
      </p:sp>
      <p:sp>
        <p:nvSpPr>
          <p:cNvPr id="340" name="Google Shape;340;p35"/>
          <p:cNvSpPr txBox="1"/>
          <p:nvPr/>
        </p:nvSpPr>
        <p:spPr>
          <a:xfrm>
            <a:off x="61051" y="3052900"/>
            <a:ext cx="6518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chemeClr val="dk1"/>
                </a:solidFill>
                <a:latin typeface="Libre Baskerville"/>
                <a:ea typeface="Libre Baskerville"/>
                <a:cs typeface="Libre Baskerville"/>
                <a:sym typeface="Libre Baskerville"/>
              </a:rPr>
              <a:t>W-6</a:t>
            </a:r>
            <a:r>
              <a:rPr lang="en-US" sz="1500">
                <a:solidFill>
                  <a:schemeClr val="dk1"/>
                </a:solidFill>
                <a:latin typeface="Libre Baskerville"/>
                <a:ea typeface="Libre Baskerville"/>
                <a:cs typeface="Libre Baskerville"/>
                <a:sym typeface="Libre Baskerville"/>
              </a:rPr>
              <a:t>: “Dykstra. [...] It's been hard having all these microaggressions because it's basically a bunch of white girls, upper class white girls who live there who say things and don't realize.”</a:t>
            </a:r>
            <a:endParaRPr sz="1500">
              <a:solidFill>
                <a:schemeClr val="dk1"/>
              </a:solidFill>
              <a:latin typeface="Libre Baskerville"/>
              <a:ea typeface="Libre Baskerville"/>
              <a:cs typeface="Libre Baskerville"/>
              <a:sym typeface="Libre Baskerville"/>
            </a:endParaRPr>
          </a:p>
        </p:txBody>
      </p:sp>
      <p:sp>
        <p:nvSpPr>
          <p:cNvPr id="341" name="Google Shape;341;p35"/>
          <p:cNvSpPr txBox="1"/>
          <p:nvPr/>
        </p:nvSpPr>
        <p:spPr>
          <a:xfrm>
            <a:off x="61050" y="4161100"/>
            <a:ext cx="6980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chemeClr val="dk1"/>
                </a:solidFill>
                <a:latin typeface="Libre Baskerville"/>
                <a:ea typeface="Libre Baskerville"/>
                <a:cs typeface="Libre Baskerville"/>
                <a:sym typeface="Libre Baskerville"/>
              </a:rPr>
              <a:t>NWI-5</a:t>
            </a:r>
            <a:r>
              <a:rPr lang="en-US" sz="1500">
                <a:solidFill>
                  <a:schemeClr val="dk1"/>
                </a:solidFill>
                <a:latin typeface="Libre Baskerville"/>
                <a:ea typeface="Libre Baskerville"/>
                <a:cs typeface="Libre Baskerville"/>
                <a:sym typeface="Libre Baskerville"/>
              </a:rPr>
              <a:t>: “In my freshman year, my roommate just grabbed [my sombrero that was hanging in the wall] and put it in my closet. Or like, saying comments like, dang, wait, you’re Mexican and you’re doing math and physics? That's impressive!”</a:t>
            </a:r>
            <a:endParaRPr sz="1500">
              <a:solidFill>
                <a:schemeClr val="dk1"/>
              </a:solidFill>
              <a:latin typeface="Libre Baskerville"/>
              <a:ea typeface="Libre Baskerville"/>
              <a:cs typeface="Libre Baskerville"/>
              <a:sym typeface="Libre Baskerville"/>
            </a:endParaRPr>
          </a:p>
        </p:txBody>
      </p:sp>
      <p:sp>
        <p:nvSpPr>
          <p:cNvPr id="342" name="Google Shape;342;p35"/>
          <p:cNvSpPr txBox="1"/>
          <p:nvPr/>
        </p:nvSpPr>
        <p:spPr>
          <a:xfrm>
            <a:off x="0" y="5288100"/>
            <a:ext cx="6725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chemeClr val="dk1"/>
                </a:solidFill>
                <a:latin typeface="Libre Baskerville"/>
                <a:ea typeface="Libre Baskerville"/>
                <a:cs typeface="Libre Baskerville"/>
                <a:sym typeface="Libre Baskerville"/>
              </a:rPr>
              <a:t>F1-3: </a:t>
            </a:r>
            <a:r>
              <a:rPr lang="en-US" sz="1500">
                <a:solidFill>
                  <a:schemeClr val="dk1"/>
                </a:solidFill>
                <a:latin typeface="Libre Baskerville"/>
                <a:ea typeface="Libre Baskerville"/>
                <a:cs typeface="Libre Baskerville"/>
                <a:sym typeface="Libre Baskerville"/>
              </a:rPr>
              <a:t>“A lot of microaggressive comments. [...] My roommate, for example, when I would come to her with things that were bothering me [about] things that were happening at home, she would just ignore me or be like, ‘Oh, but it's fine because it's a third world country,’ or things like that. Like comments like that that would build up over time [and] make me very mad...”</a:t>
            </a:r>
            <a:endParaRPr sz="1500">
              <a:solidFill>
                <a:schemeClr val="dk1"/>
              </a:solidFill>
              <a:latin typeface="Libre Baskerville"/>
              <a:ea typeface="Libre Baskerville"/>
              <a:cs typeface="Libre Baskerville"/>
              <a:sym typeface="Libre Baskerville"/>
            </a:endParaRPr>
          </a:p>
        </p:txBody>
      </p:sp>
      <p:sp>
        <p:nvSpPr>
          <p:cNvPr id="343" name="Google Shape;343;p35"/>
          <p:cNvSpPr txBox="1"/>
          <p:nvPr/>
        </p:nvSpPr>
        <p:spPr>
          <a:xfrm>
            <a:off x="7560050" y="3700900"/>
            <a:ext cx="4477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chemeClr val="dk1"/>
                </a:solidFill>
                <a:latin typeface="Libre Baskerville"/>
                <a:ea typeface="Libre Baskerville"/>
                <a:cs typeface="Libre Baskerville"/>
                <a:sym typeface="Libre Baskerville"/>
              </a:rPr>
              <a:t>W-2:</a:t>
            </a:r>
            <a:r>
              <a:rPr lang="en-US" sz="1500">
                <a:solidFill>
                  <a:schemeClr val="dk1"/>
                </a:solidFill>
                <a:latin typeface="Libre Baskerville"/>
                <a:ea typeface="Libre Baskerville"/>
                <a:cs typeface="Libre Baskerville"/>
                <a:sym typeface="Libre Baskerville"/>
              </a:rPr>
              <a:t> “I would definitely talk about it with some of my </a:t>
            </a:r>
            <a:r>
              <a:rPr b="1" lang="en-US" sz="1500">
                <a:solidFill>
                  <a:schemeClr val="dk1"/>
                </a:solidFill>
                <a:latin typeface="Libre Baskerville"/>
                <a:ea typeface="Libre Baskerville"/>
                <a:cs typeface="Libre Baskerville"/>
                <a:sym typeface="Libre Baskerville"/>
              </a:rPr>
              <a:t>friends</a:t>
            </a:r>
            <a:r>
              <a:rPr lang="en-US" sz="1500">
                <a:solidFill>
                  <a:schemeClr val="dk1"/>
                </a:solidFill>
                <a:latin typeface="Libre Baskerville"/>
                <a:ea typeface="Libre Baskerville"/>
                <a:cs typeface="Libre Baskerville"/>
                <a:sym typeface="Libre Baskerville"/>
              </a:rPr>
              <a:t>”</a:t>
            </a:r>
            <a:endParaRPr sz="1500">
              <a:solidFill>
                <a:schemeClr val="dk1"/>
              </a:solidFill>
              <a:latin typeface="Libre Baskerville"/>
              <a:ea typeface="Libre Baskerville"/>
              <a:cs typeface="Libre Baskerville"/>
              <a:sym typeface="Libre Baskerville"/>
            </a:endParaRPr>
          </a:p>
        </p:txBody>
      </p:sp>
      <p:sp>
        <p:nvSpPr>
          <p:cNvPr id="344" name="Google Shape;344;p35"/>
          <p:cNvSpPr txBox="1"/>
          <p:nvPr/>
        </p:nvSpPr>
        <p:spPr>
          <a:xfrm>
            <a:off x="7560050" y="4347400"/>
            <a:ext cx="4639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chemeClr val="dk1"/>
                </a:solidFill>
                <a:latin typeface="Libre Baskerville"/>
                <a:ea typeface="Libre Baskerville"/>
                <a:cs typeface="Libre Baskerville"/>
                <a:sym typeface="Libre Baskerville"/>
              </a:rPr>
              <a:t>NW-10</a:t>
            </a:r>
            <a:r>
              <a:rPr lang="en-US" sz="1500">
                <a:solidFill>
                  <a:schemeClr val="dk1"/>
                </a:solidFill>
                <a:latin typeface="Libre Baskerville"/>
                <a:ea typeface="Libre Baskerville"/>
                <a:cs typeface="Libre Baskerville"/>
                <a:sym typeface="Libre Baskerville"/>
              </a:rPr>
              <a:t>: “I know I can go to</a:t>
            </a:r>
            <a:r>
              <a:rPr b="1" lang="en-US" sz="1500">
                <a:solidFill>
                  <a:schemeClr val="dk1"/>
                </a:solidFill>
                <a:latin typeface="Libre Baskerville"/>
                <a:ea typeface="Libre Baskerville"/>
                <a:cs typeface="Libre Baskerville"/>
                <a:sym typeface="Libre Baskerville"/>
              </a:rPr>
              <a:t> CAPS</a:t>
            </a:r>
            <a:r>
              <a:rPr lang="en-US" sz="1500">
                <a:solidFill>
                  <a:schemeClr val="dk1"/>
                </a:solidFill>
                <a:latin typeface="Libre Baskerville"/>
                <a:ea typeface="Libre Baskerville"/>
                <a:cs typeface="Libre Baskerville"/>
                <a:sym typeface="Libre Baskerville"/>
              </a:rPr>
              <a:t> if I'm emotionally distressed. And if I just have something on my mind, there's my Friends.”</a:t>
            </a:r>
            <a:endParaRPr sz="1500">
              <a:solidFill>
                <a:schemeClr val="dk1"/>
              </a:solidFill>
              <a:latin typeface="Libre Baskerville"/>
              <a:ea typeface="Libre Baskerville"/>
              <a:cs typeface="Libre Baskerville"/>
              <a:sym typeface="Libre Baskerville"/>
            </a:endParaRPr>
          </a:p>
        </p:txBody>
      </p:sp>
      <p:sp>
        <p:nvSpPr>
          <p:cNvPr id="345" name="Google Shape;345;p35"/>
          <p:cNvSpPr txBox="1"/>
          <p:nvPr/>
        </p:nvSpPr>
        <p:spPr>
          <a:xfrm>
            <a:off x="7595750" y="5209650"/>
            <a:ext cx="4405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chemeClr val="dk1"/>
                </a:solidFill>
                <a:latin typeface="Libre Baskerville"/>
                <a:ea typeface="Libre Baskerville"/>
                <a:cs typeface="Libre Baskerville"/>
                <a:sym typeface="Libre Baskerville"/>
              </a:rPr>
              <a:t>F1-7:</a:t>
            </a:r>
            <a:r>
              <a:rPr lang="en-US" sz="1500">
                <a:solidFill>
                  <a:schemeClr val="dk1"/>
                </a:solidFill>
                <a:latin typeface="Libre Baskerville"/>
                <a:ea typeface="Libre Baskerville"/>
                <a:cs typeface="Libre Baskerville"/>
                <a:sym typeface="Libre Baskerville"/>
              </a:rPr>
              <a:t> “I will first go to the international advisors at the </a:t>
            </a:r>
            <a:r>
              <a:rPr b="1" lang="en-US" sz="1500">
                <a:solidFill>
                  <a:schemeClr val="dk1"/>
                </a:solidFill>
                <a:latin typeface="Libre Baskerville"/>
                <a:ea typeface="Libre Baskerville"/>
                <a:cs typeface="Libre Baskerville"/>
                <a:sym typeface="Libre Baskerville"/>
              </a:rPr>
              <a:t>Global Engagement</a:t>
            </a:r>
            <a:r>
              <a:rPr lang="en-US" sz="1500">
                <a:solidFill>
                  <a:schemeClr val="dk1"/>
                </a:solidFill>
                <a:latin typeface="Libre Baskerville"/>
                <a:ea typeface="Libre Baskerville"/>
                <a:cs typeface="Libre Baskerville"/>
                <a:sym typeface="Libre Baskerville"/>
              </a:rPr>
              <a:t>. They're like the first ones that comes up to my mind…”</a:t>
            </a:r>
            <a:endParaRPr sz="1500">
              <a:solidFill>
                <a:schemeClr val="dk1"/>
              </a:solidFill>
              <a:latin typeface="Libre Baskerville"/>
              <a:ea typeface="Libre Baskerville"/>
              <a:cs typeface="Libre Baskerville"/>
              <a:sym typeface="Libre Baskerville"/>
            </a:endParaRPr>
          </a:p>
        </p:txBody>
      </p:sp>
      <p:pic>
        <p:nvPicPr>
          <p:cNvPr id="346" name="Google Shape;346;p35"/>
          <p:cNvPicPr preferRelativeResize="0"/>
          <p:nvPr/>
        </p:nvPicPr>
        <p:blipFill>
          <a:blip r:embed="rId3">
            <a:alphaModFix/>
          </a:blip>
          <a:stretch>
            <a:fillRect/>
          </a:stretch>
        </p:blipFill>
        <p:spPr>
          <a:xfrm>
            <a:off x="0" y="1521850"/>
            <a:ext cx="6518400" cy="1373925"/>
          </a:xfrm>
          <a:prstGeom prst="rect">
            <a:avLst/>
          </a:prstGeom>
          <a:noFill/>
          <a:ln>
            <a:noFill/>
          </a:ln>
        </p:spPr>
      </p:pic>
      <p:pic>
        <p:nvPicPr>
          <p:cNvPr id="347" name="Google Shape;347;p35"/>
          <p:cNvPicPr preferRelativeResize="0"/>
          <p:nvPr/>
        </p:nvPicPr>
        <p:blipFill>
          <a:blip r:embed="rId4">
            <a:alphaModFix/>
          </a:blip>
          <a:stretch>
            <a:fillRect/>
          </a:stretch>
        </p:blipFill>
        <p:spPr>
          <a:xfrm>
            <a:off x="6518400" y="1462675"/>
            <a:ext cx="5681450" cy="19663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6"/>
          <p:cNvSpPr txBox="1"/>
          <p:nvPr>
            <p:ph type="title"/>
          </p:nvPr>
        </p:nvSpPr>
        <p:spPr>
          <a:xfrm>
            <a:off x="2" y="0"/>
            <a:ext cx="7906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Assessment of the College </a:t>
            </a:r>
            <a:endParaRPr>
              <a:latin typeface="Libre Baskerville"/>
              <a:ea typeface="Libre Baskerville"/>
              <a:cs typeface="Libre Baskerville"/>
              <a:sym typeface="Libre Baskerville"/>
            </a:endParaRPr>
          </a:p>
        </p:txBody>
      </p:sp>
      <p:pic>
        <p:nvPicPr>
          <p:cNvPr id="354" name="Google Shape;354;p36"/>
          <p:cNvPicPr preferRelativeResize="0"/>
          <p:nvPr/>
        </p:nvPicPr>
        <p:blipFill>
          <a:blip r:embed="rId3">
            <a:alphaModFix/>
          </a:blip>
          <a:stretch>
            <a:fillRect/>
          </a:stretch>
        </p:blipFill>
        <p:spPr>
          <a:xfrm>
            <a:off x="0" y="1945178"/>
            <a:ext cx="6629400" cy="1647825"/>
          </a:xfrm>
          <a:prstGeom prst="rect">
            <a:avLst/>
          </a:prstGeom>
          <a:noFill/>
          <a:ln>
            <a:noFill/>
          </a:ln>
        </p:spPr>
      </p:pic>
      <p:pic>
        <p:nvPicPr>
          <p:cNvPr id="355" name="Google Shape;355;p36"/>
          <p:cNvPicPr preferRelativeResize="0"/>
          <p:nvPr/>
        </p:nvPicPr>
        <p:blipFill>
          <a:blip r:embed="rId4">
            <a:alphaModFix/>
          </a:blip>
          <a:stretch>
            <a:fillRect/>
          </a:stretch>
        </p:blipFill>
        <p:spPr>
          <a:xfrm>
            <a:off x="199050" y="4678478"/>
            <a:ext cx="6019800" cy="1733550"/>
          </a:xfrm>
          <a:prstGeom prst="rect">
            <a:avLst/>
          </a:prstGeom>
          <a:noFill/>
          <a:ln>
            <a:noFill/>
          </a:ln>
        </p:spPr>
      </p:pic>
      <p:sp>
        <p:nvSpPr>
          <p:cNvPr id="356" name="Google Shape;356;p36"/>
          <p:cNvSpPr txBox="1"/>
          <p:nvPr/>
        </p:nvSpPr>
        <p:spPr>
          <a:xfrm>
            <a:off x="1277850" y="1452575"/>
            <a:ext cx="4073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Most liked things about Hope</a:t>
            </a:r>
            <a:endParaRPr sz="2000">
              <a:solidFill>
                <a:schemeClr val="dk1"/>
              </a:solidFill>
              <a:latin typeface="Libre Baskerville"/>
              <a:ea typeface="Libre Baskerville"/>
              <a:cs typeface="Libre Baskerville"/>
              <a:sym typeface="Libre Baskerville"/>
            </a:endParaRPr>
          </a:p>
        </p:txBody>
      </p:sp>
      <p:sp>
        <p:nvSpPr>
          <p:cNvPr id="357" name="Google Shape;357;p36"/>
          <p:cNvSpPr txBox="1"/>
          <p:nvPr/>
        </p:nvSpPr>
        <p:spPr>
          <a:xfrm>
            <a:off x="1146900" y="4142775"/>
            <a:ext cx="4124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Least liked things about Hope</a:t>
            </a:r>
            <a:endParaRPr sz="2000">
              <a:solidFill>
                <a:schemeClr val="dk1"/>
              </a:solidFill>
              <a:latin typeface="Libre Baskerville"/>
              <a:ea typeface="Libre Baskerville"/>
              <a:cs typeface="Libre Baskerville"/>
              <a:sym typeface="Libre Baskerville"/>
            </a:endParaRPr>
          </a:p>
        </p:txBody>
      </p:sp>
      <p:pic>
        <p:nvPicPr>
          <p:cNvPr id="358" name="Google Shape;358;p36"/>
          <p:cNvPicPr preferRelativeResize="0"/>
          <p:nvPr/>
        </p:nvPicPr>
        <p:blipFill>
          <a:blip r:embed="rId5">
            <a:alphaModFix/>
          </a:blip>
          <a:stretch>
            <a:fillRect/>
          </a:stretch>
        </p:blipFill>
        <p:spPr>
          <a:xfrm>
            <a:off x="6699722" y="1945175"/>
            <a:ext cx="5492279" cy="1810550"/>
          </a:xfrm>
          <a:prstGeom prst="rect">
            <a:avLst/>
          </a:prstGeom>
          <a:noFill/>
          <a:ln>
            <a:noFill/>
          </a:ln>
        </p:spPr>
      </p:pic>
      <p:sp>
        <p:nvSpPr>
          <p:cNvPr id="359" name="Google Shape;359;p36"/>
          <p:cNvSpPr txBox="1"/>
          <p:nvPr/>
        </p:nvSpPr>
        <p:spPr>
          <a:xfrm>
            <a:off x="6856638" y="4142775"/>
            <a:ext cx="5068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What would you change about Hope?</a:t>
            </a:r>
            <a:endParaRPr sz="2000">
              <a:solidFill>
                <a:schemeClr val="dk1"/>
              </a:solidFill>
              <a:latin typeface="Libre Baskerville"/>
              <a:ea typeface="Libre Baskerville"/>
              <a:cs typeface="Libre Baskerville"/>
              <a:sym typeface="Libre Baskerville"/>
            </a:endParaRPr>
          </a:p>
        </p:txBody>
      </p:sp>
      <p:pic>
        <p:nvPicPr>
          <p:cNvPr id="360" name="Google Shape;360;p36"/>
          <p:cNvPicPr preferRelativeResize="0"/>
          <p:nvPr/>
        </p:nvPicPr>
        <p:blipFill>
          <a:blip r:embed="rId6">
            <a:alphaModFix/>
          </a:blip>
          <a:stretch>
            <a:fillRect/>
          </a:stretch>
        </p:blipFill>
        <p:spPr>
          <a:xfrm>
            <a:off x="7028350" y="4635375"/>
            <a:ext cx="5068584" cy="2138075"/>
          </a:xfrm>
          <a:prstGeom prst="rect">
            <a:avLst/>
          </a:prstGeom>
          <a:noFill/>
          <a:ln>
            <a:noFill/>
          </a:ln>
        </p:spPr>
      </p:pic>
      <p:sp>
        <p:nvSpPr>
          <p:cNvPr id="361" name="Google Shape;361;p36"/>
          <p:cNvSpPr txBox="1"/>
          <p:nvPr/>
        </p:nvSpPr>
        <p:spPr>
          <a:xfrm>
            <a:off x="6856650" y="1221775"/>
            <a:ext cx="5335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Are faculty and staff culturally sensitive and aware?</a:t>
            </a:r>
            <a:endParaRPr sz="2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7"/>
          <p:cNvSpPr txBox="1"/>
          <p:nvPr>
            <p:ph type="title"/>
          </p:nvPr>
        </p:nvSpPr>
        <p:spPr>
          <a:xfrm>
            <a:off x="683850" y="70700"/>
            <a:ext cx="10824300" cy="7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Libre Baskerville"/>
                <a:ea typeface="Libre Baskerville"/>
                <a:cs typeface="Libre Baskerville"/>
                <a:sym typeface="Libre Baskerville"/>
              </a:rPr>
              <a:t>Hope College Retention (2012-2022)</a:t>
            </a:r>
            <a:endParaRPr>
              <a:latin typeface="Libre Baskerville"/>
              <a:ea typeface="Libre Baskerville"/>
              <a:cs typeface="Libre Baskerville"/>
              <a:sym typeface="Libre Baskerville"/>
            </a:endParaRPr>
          </a:p>
        </p:txBody>
      </p:sp>
      <p:graphicFrame>
        <p:nvGraphicFramePr>
          <p:cNvPr id="368" name="Google Shape;368;p37"/>
          <p:cNvGraphicFramePr/>
          <p:nvPr/>
        </p:nvGraphicFramePr>
        <p:xfrm>
          <a:off x="846075" y="1467475"/>
          <a:ext cx="3000000" cy="3000000"/>
        </p:xfrm>
        <a:graphic>
          <a:graphicData uri="http://schemas.openxmlformats.org/drawingml/2006/table">
            <a:tbl>
              <a:tblPr>
                <a:noFill/>
                <a:tableStyleId>{6F4F6C93-FE52-4B2D-A9D1-70A5B7C47436}</a:tableStyleId>
              </a:tblPr>
              <a:tblGrid>
                <a:gridCol w="3637550"/>
                <a:gridCol w="382850"/>
                <a:gridCol w="2841125"/>
                <a:gridCol w="1179275"/>
                <a:gridCol w="2010200"/>
              </a:tblGrid>
              <a:tr h="481000">
                <a:tc>
                  <a:txBody>
                    <a:bodyPr/>
                    <a:lstStyle/>
                    <a:p>
                      <a:pPr indent="0" lvl="0" marL="0" rtl="0" algn="l">
                        <a:spcBef>
                          <a:spcPts val="0"/>
                        </a:spcBef>
                        <a:spcAft>
                          <a:spcPts val="0"/>
                        </a:spcAft>
                        <a:buNone/>
                      </a:pPr>
                      <a:r>
                        <a:rPr lang="en-US" sz="2000">
                          <a:latin typeface="Libre Baskerville"/>
                          <a:ea typeface="Libre Baskerville"/>
                          <a:cs typeface="Libre Baskerville"/>
                          <a:sym typeface="Libre Baskerville"/>
                        </a:rPr>
                        <a:t>Racial Group</a:t>
                      </a:r>
                      <a:endParaRPr sz="2000">
                        <a:latin typeface="Libre Baskerville"/>
                        <a:ea typeface="Libre Baskerville"/>
                        <a:cs typeface="Libre Baskerville"/>
                        <a:sym typeface="Libre Baskerville"/>
                      </a:endParaRPr>
                    </a:p>
                  </a:txBody>
                  <a:tcPr marT="91425" marB="91425" marR="91425" marL="91425"/>
                </a:tc>
                <a:tc gridSpan="2">
                  <a:txBody>
                    <a:bodyPr/>
                    <a:lstStyle/>
                    <a:p>
                      <a:pPr indent="0" lvl="0" marL="0" rtl="0" algn="l">
                        <a:spcBef>
                          <a:spcPts val="0"/>
                        </a:spcBef>
                        <a:spcAft>
                          <a:spcPts val="0"/>
                        </a:spcAft>
                        <a:buNone/>
                      </a:pPr>
                      <a:r>
                        <a:rPr lang="en-US" sz="2000">
                          <a:latin typeface="Libre Baskerville"/>
                          <a:ea typeface="Libre Baskerville"/>
                          <a:cs typeface="Libre Baskerville"/>
                          <a:sym typeface="Libre Baskerville"/>
                        </a:rPr>
                        <a:t>Retained  (N) %</a:t>
                      </a:r>
                      <a:endParaRPr sz="2000">
                        <a:latin typeface="Libre Baskerville"/>
                        <a:ea typeface="Libre Baskerville"/>
                        <a:cs typeface="Libre Baskerville"/>
                        <a:sym typeface="Libre Baskerville"/>
                      </a:endParaRPr>
                    </a:p>
                  </a:txBody>
                  <a:tcPr marT="91425" marB="91425" marR="91425" marL="91425"/>
                </a:tc>
                <a:tc hMerge="1"/>
                <a:tc gridSpan="2">
                  <a:txBody>
                    <a:bodyPr/>
                    <a:lstStyle/>
                    <a:p>
                      <a:pPr indent="0" lvl="0" marL="0" rtl="0" algn="l">
                        <a:spcBef>
                          <a:spcPts val="0"/>
                        </a:spcBef>
                        <a:spcAft>
                          <a:spcPts val="0"/>
                        </a:spcAft>
                        <a:buNone/>
                      </a:pPr>
                      <a:r>
                        <a:rPr lang="en-US" sz="2000">
                          <a:latin typeface="Libre Baskerville"/>
                          <a:ea typeface="Libre Baskerville"/>
                          <a:cs typeface="Libre Baskerville"/>
                          <a:sym typeface="Libre Baskerville"/>
                        </a:rPr>
                        <a:t>Not Retained (N) %</a:t>
                      </a:r>
                      <a:endParaRPr sz="2000">
                        <a:latin typeface="Libre Baskerville"/>
                        <a:ea typeface="Libre Baskerville"/>
                        <a:cs typeface="Libre Baskerville"/>
                        <a:sym typeface="Libre Baskerville"/>
                      </a:endParaRPr>
                    </a:p>
                  </a:txBody>
                  <a:tcPr marT="91425" marB="91425" marR="91425" marL="91425"/>
                </a:tc>
                <a:tc hMerge="1"/>
              </a:tr>
              <a:tr h="481000">
                <a:tc>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Asian</a:t>
                      </a:r>
                      <a:endParaRPr/>
                    </a:p>
                  </a:txBody>
                  <a:tcPr marT="91425" marB="91425" marR="91425" marL="91425"/>
                </a:tc>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(163)  87.6%</a:t>
                      </a:r>
                      <a:endParaRPr/>
                    </a:p>
                  </a:txBody>
                  <a:tcPr marT="91425" marB="91425" marR="91425" marL="91425"/>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(23) 12.4%</a:t>
                      </a:r>
                      <a:endParaRPr/>
                    </a:p>
                  </a:txBody>
                  <a:tcPr marT="91425" marB="91425" marR="91425" marL="91425"/>
                </a:tc>
                <a:tc hMerge="1"/>
              </a:tr>
              <a:tr h="477575">
                <a:tc>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Black or African American</a:t>
                      </a:r>
                      <a:endParaRPr/>
                    </a:p>
                  </a:txBody>
                  <a:tcPr marT="91425" marB="91425" marR="91425" marL="91425"/>
                </a:tc>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(232) 88.2%</a:t>
                      </a:r>
                      <a:endParaRPr/>
                    </a:p>
                  </a:txBody>
                  <a:tcPr marT="91425" marB="91425" marR="91425" marL="91425"/>
                </a:tc>
                <a:tc hMerge="1"/>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(31) 11.8%</a:t>
                      </a:r>
                      <a:endParaRPr/>
                    </a:p>
                  </a:txBody>
                  <a:tcPr marT="91425" marB="91425" marR="91425" marL="91425"/>
                </a:tc>
                <a:tc hMerge="1"/>
              </a:tr>
              <a:tr h="369650">
                <a:tc>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Hispanic</a:t>
                      </a:r>
                      <a:endParaRPr/>
                    </a:p>
                  </a:txBody>
                  <a:tcPr marT="91425" marB="91425" marR="91425" marL="91425"/>
                </a:tc>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(635)  84% </a:t>
                      </a:r>
                      <a:endParaRPr/>
                    </a:p>
                  </a:txBody>
                  <a:tcPr marT="91425" marB="91425" marR="91425" marL="91425"/>
                </a:tc>
                <a:tc hMerge="1"/>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(121) 16%	</a:t>
                      </a:r>
                      <a:endParaRPr/>
                    </a:p>
                  </a:txBody>
                  <a:tcPr marT="91425" marB="91425" marR="91425" marL="91425"/>
                </a:tc>
                <a:tc hMerge="1"/>
              </a:tr>
              <a:tr h="516150">
                <a:tc>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Two or More Races </a:t>
                      </a:r>
                      <a:endParaRPr/>
                    </a:p>
                  </a:txBody>
                  <a:tcPr marT="91425" marB="91425" marR="91425" marL="91425"/>
                </a:tc>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(226)  82.8%</a:t>
                      </a:r>
                      <a:endParaRPr/>
                    </a:p>
                  </a:txBody>
                  <a:tcPr marT="91425" marB="91425" marR="91425" marL="91425"/>
                </a:tc>
                <a:tc hMerge="1"/>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(47)  17.2%</a:t>
                      </a:r>
                      <a:endParaRPr/>
                    </a:p>
                  </a:txBody>
                  <a:tcPr marT="91425" marB="91425" marR="91425" marL="91425"/>
                </a:tc>
                <a:tc hMerge="1"/>
              </a:tr>
              <a:tr h="481000">
                <a:tc>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White</a:t>
                      </a:r>
                      <a:endParaRPr/>
                    </a:p>
                  </a:txBody>
                  <a:tcPr marT="91425" marB="91425" marR="91425" marL="91425"/>
                </a:tc>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(6595) 90.4%</a:t>
                      </a:r>
                      <a:endParaRPr/>
                    </a:p>
                  </a:txBody>
                  <a:tcPr marT="91425" marB="91425" marR="91425" marL="91425"/>
                </a:tc>
                <a:tc hMerge="1"/>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(699) 9.6%</a:t>
                      </a:r>
                      <a:endParaRPr/>
                    </a:p>
                  </a:txBody>
                  <a:tcPr marT="91425" marB="91425" marR="91425" marL="91425"/>
                </a:tc>
                <a:tc hMerge="1"/>
              </a:tr>
              <a:tr h="481000">
                <a:tc>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Unknown</a:t>
                      </a:r>
                      <a:endParaRPr sz="2000">
                        <a:solidFill>
                          <a:schemeClr val="dk1"/>
                        </a:solidFill>
                        <a:latin typeface="Libre Baskerville"/>
                        <a:ea typeface="Libre Baskerville"/>
                        <a:cs typeface="Libre Baskerville"/>
                        <a:sym typeface="Libre Baskerville"/>
                      </a:endParaRPr>
                    </a:p>
                  </a:txBody>
                  <a:tcPr marT="91425" marB="91425" marR="91425" marL="91425"/>
                </a:tc>
                <a:tc gridSpan="2">
                  <a:txBody>
                    <a:bodyPr/>
                    <a:lstStyle/>
                    <a:p>
                      <a:pPr indent="0" lvl="0" marL="0" rtl="0" algn="l">
                        <a:spcBef>
                          <a:spcPts val="0"/>
                        </a:spcBef>
                        <a:spcAft>
                          <a:spcPts val="0"/>
                        </a:spcAft>
                        <a:buClr>
                          <a:schemeClr val="dk2"/>
                        </a:buClr>
                        <a:buSzPts val="1100"/>
                        <a:buFont typeface="Arial"/>
                        <a:buNone/>
                      </a:pPr>
                      <a:r>
                        <a:rPr lang="en-US" sz="2000">
                          <a:solidFill>
                            <a:schemeClr val="dk1"/>
                          </a:solidFill>
                          <a:latin typeface="Libre Baskerville"/>
                          <a:ea typeface="Libre Baskerville"/>
                          <a:cs typeface="Libre Baskerville"/>
                          <a:sym typeface="Libre Baskerville"/>
                        </a:rPr>
                        <a:t>67)    95.7%</a:t>
                      </a:r>
                      <a:endParaRPr/>
                    </a:p>
                  </a:txBody>
                  <a:tcPr marT="91425" marB="91425" marR="91425" marL="91425"/>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(3)   4.3%</a:t>
                      </a:r>
                      <a:endParaRPr/>
                    </a:p>
                  </a:txBody>
                  <a:tcPr marT="91425" marB="91425" marR="91425" marL="91425"/>
                </a:tc>
                <a:tc hMerge="1"/>
              </a:tr>
            </a:tbl>
          </a:graphicData>
        </a:graphic>
      </p:graphicFrame>
      <p:sp>
        <p:nvSpPr>
          <p:cNvPr id="369" name="Google Shape;369;p37"/>
          <p:cNvSpPr txBox="1"/>
          <p:nvPr/>
        </p:nvSpPr>
        <p:spPr>
          <a:xfrm>
            <a:off x="846075" y="4984950"/>
            <a:ext cx="306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Libre Baskerville"/>
                <a:ea typeface="Libre Baskerville"/>
                <a:cs typeface="Libre Baskerville"/>
                <a:sym typeface="Libre Baskerville"/>
              </a:rPr>
              <a:t>Data: Frost Center For Data and Research</a:t>
            </a:r>
            <a:endParaRPr sz="1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8"/>
          <p:cNvSpPr txBox="1"/>
          <p:nvPr>
            <p:ph type="title"/>
          </p:nvPr>
        </p:nvSpPr>
        <p:spPr>
          <a:xfrm>
            <a:off x="683850" y="70700"/>
            <a:ext cx="10824300" cy="7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Libre Baskerville"/>
                <a:ea typeface="Libre Baskerville"/>
                <a:cs typeface="Libre Baskerville"/>
                <a:sym typeface="Libre Baskerville"/>
              </a:rPr>
              <a:t>Hope College Retention (2012-2022)</a:t>
            </a:r>
            <a:endParaRPr>
              <a:latin typeface="Libre Baskerville"/>
              <a:ea typeface="Libre Baskerville"/>
              <a:cs typeface="Libre Baskerville"/>
              <a:sym typeface="Libre Baskerville"/>
            </a:endParaRPr>
          </a:p>
        </p:txBody>
      </p:sp>
      <p:graphicFrame>
        <p:nvGraphicFramePr>
          <p:cNvPr id="376" name="Google Shape;376;p38"/>
          <p:cNvGraphicFramePr/>
          <p:nvPr/>
        </p:nvGraphicFramePr>
        <p:xfrm>
          <a:off x="846075" y="1467475"/>
          <a:ext cx="3000000" cy="3000000"/>
        </p:xfrm>
        <a:graphic>
          <a:graphicData uri="http://schemas.openxmlformats.org/drawingml/2006/table">
            <a:tbl>
              <a:tblPr>
                <a:noFill/>
                <a:tableStyleId>{6F4F6C93-FE52-4B2D-A9D1-70A5B7C47436}</a:tableStyleId>
              </a:tblPr>
              <a:tblGrid>
                <a:gridCol w="3637550"/>
                <a:gridCol w="382850"/>
                <a:gridCol w="2841125"/>
                <a:gridCol w="1179275"/>
                <a:gridCol w="2010200"/>
              </a:tblGrid>
              <a:tr h="481000">
                <a:tc>
                  <a:txBody>
                    <a:bodyPr/>
                    <a:lstStyle/>
                    <a:p>
                      <a:pPr indent="0" lvl="0" marL="0" rtl="0" algn="l">
                        <a:spcBef>
                          <a:spcPts val="0"/>
                        </a:spcBef>
                        <a:spcAft>
                          <a:spcPts val="0"/>
                        </a:spcAft>
                        <a:buNone/>
                      </a:pPr>
                      <a:r>
                        <a:rPr lang="en-US" sz="2000">
                          <a:latin typeface="Libre Baskerville"/>
                          <a:ea typeface="Libre Baskerville"/>
                          <a:cs typeface="Libre Baskerville"/>
                          <a:sym typeface="Libre Baskerville"/>
                        </a:rPr>
                        <a:t>Racial Group</a:t>
                      </a:r>
                      <a:endParaRPr sz="2000">
                        <a:latin typeface="Libre Baskerville"/>
                        <a:ea typeface="Libre Baskerville"/>
                        <a:cs typeface="Libre Baskerville"/>
                        <a:sym typeface="Libre Baskerville"/>
                      </a:endParaRPr>
                    </a:p>
                  </a:txBody>
                  <a:tcPr marT="91425" marB="91425" marR="91425" marL="91425"/>
                </a:tc>
                <a:tc gridSpan="2">
                  <a:txBody>
                    <a:bodyPr/>
                    <a:lstStyle/>
                    <a:p>
                      <a:pPr indent="0" lvl="0" marL="0" rtl="0" algn="l">
                        <a:spcBef>
                          <a:spcPts val="0"/>
                        </a:spcBef>
                        <a:spcAft>
                          <a:spcPts val="0"/>
                        </a:spcAft>
                        <a:buNone/>
                      </a:pPr>
                      <a:r>
                        <a:rPr lang="en-US" sz="2000">
                          <a:latin typeface="Libre Baskerville"/>
                          <a:ea typeface="Libre Baskerville"/>
                          <a:cs typeface="Libre Baskerville"/>
                          <a:sym typeface="Libre Baskerville"/>
                        </a:rPr>
                        <a:t>Retained  (N) %</a:t>
                      </a:r>
                      <a:endParaRPr sz="2000">
                        <a:latin typeface="Libre Baskerville"/>
                        <a:ea typeface="Libre Baskerville"/>
                        <a:cs typeface="Libre Baskerville"/>
                        <a:sym typeface="Libre Baskerville"/>
                      </a:endParaRPr>
                    </a:p>
                  </a:txBody>
                  <a:tcPr marT="91425" marB="91425" marR="91425" marL="91425"/>
                </a:tc>
                <a:tc hMerge="1"/>
                <a:tc gridSpan="2">
                  <a:txBody>
                    <a:bodyPr/>
                    <a:lstStyle/>
                    <a:p>
                      <a:pPr indent="0" lvl="0" marL="0" rtl="0" algn="l">
                        <a:spcBef>
                          <a:spcPts val="0"/>
                        </a:spcBef>
                        <a:spcAft>
                          <a:spcPts val="0"/>
                        </a:spcAft>
                        <a:buNone/>
                      </a:pPr>
                      <a:r>
                        <a:rPr lang="en-US" sz="2000">
                          <a:latin typeface="Libre Baskerville"/>
                          <a:ea typeface="Libre Baskerville"/>
                          <a:cs typeface="Libre Baskerville"/>
                          <a:sym typeface="Libre Baskerville"/>
                        </a:rPr>
                        <a:t>Not Retained (N) %</a:t>
                      </a:r>
                      <a:endParaRPr sz="2000">
                        <a:latin typeface="Libre Baskerville"/>
                        <a:ea typeface="Libre Baskerville"/>
                        <a:cs typeface="Libre Baskerville"/>
                        <a:sym typeface="Libre Baskerville"/>
                      </a:endParaRPr>
                    </a:p>
                  </a:txBody>
                  <a:tcPr marT="91425" marB="91425" marR="91425" marL="91425"/>
                </a:tc>
                <a:tc hMerge="1"/>
              </a:tr>
              <a:tr h="481000">
                <a:tc>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Asian</a:t>
                      </a:r>
                      <a:endParaRPr/>
                    </a:p>
                  </a:txBody>
                  <a:tcPr marT="91425" marB="91425" marR="91425" marL="91425"/>
                </a:tc>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(163)  87.6%</a:t>
                      </a:r>
                      <a:endParaRPr/>
                    </a:p>
                  </a:txBody>
                  <a:tcPr marT="91425" marB="91425" marR="91425" marL="91425"/>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(23) 12.4%</a:t>
                      </a:r>
                      <a:endParaRPr/>
                    </a:p>
                  </a:txBody>
                  <a:tcPr marT="91425" marB="91425" marR="91425" marL="91425"/>
                </a:tc>
                <a:tc hMerge="1"/>
              </a:tr>
              <a:tr h="477575">
                <a:tc>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Black or African American</a:t>
                      </a:r>
                      <a:endParaRPr/>
                    </a:p>
                  </a:txBody>
                  <a:tcPr marT="91425" marB="91425" marR="91425" marL="91425"/>
                </a:tc>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(232) 88.2%</a:t>
                      </a:r>
                      <a:endParaRPr/>
                    </a:p>
                  </a:txBody>
                  <a:tcPr marT="91425" marB="91425" marR="91425" marL="91425"/>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(31) 11.8%</a:t>
                      </a:r>
                      <a:endParaRPr/>
                    </a:p>
                  </a:txBody>
                  <a:tcPr marT="91425" marB="91425" marR="91425" marL="91425"/>
                </a:tc>
                <a:tc hMerge="1"/>
              </a:tr>
              <a:tr h="369650">
                <a:tc>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Hispanic</a:t>
                      </a:r>
                      <a:endParaRPr/>
                    </a:p>
                  </a:txBody>
                  <a:tcPr marT="91425" marB="91425" marR="91425" marL="91425">
                    <a:solidFill>
                      <a:srgbClr val="FFFF00"/>
                    </a:solidFill>
                  </a:tcPr>
                </a:tc>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(635)  84% </a:t>
                      </a:r>
                      <a:endParaRPr/>
                    </a:p>
                  </a:txBody>
                  <a:tcPr marT="91425" marB="91425" marR="91425" marL="91425">
                    <a:solidFill>
                      <a:srgbClr val="FFFF00"/>
                    </a:solidFill>
                  </a:tcPr>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(121) 16%	</a:t>
                      </a:r>
                      <a:endParaRPr/>
                    </a:p>
                  </a:txBody>
                  <a:tcPr marT="91425" marB="91425" marR="91425" marL="91425">
                    <a:solidFill>
                      <a:srgbClr val="FFFF00"/>
                    </a:solidFill>
                  </a:tcPr>
                </a:tc>
                <a:tc hMerge="1"/>
              </a:tr>
              <a:tr h="516150">
                <a:tc>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Two or More Races </a:t>
                      </a:r>
                      <a:endParaRPr/>
                    </a:p>
                  </a:txBody>
                  <a:tcPr marT="91425" marB="91425" marR="91425" marL="91425"/>
                </a:tc>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(226)  82.8%</a:t>
                      </a:r>
                      <a:endParaRPr/>
                    </a:p>
                  </a:txBody>
                  <a:tcPr marT="91425" marB="91425" marR="91425" marL="91425"/>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(47)  17.2%</a:t>
                      </a:r>
                      <a:endParaRPr/>
                    </a:p>
                  </a:txBody>
                  <a:tcPr marT="91425" marB="91425" marR="91425" marL="91425"/>
                </a:tc>
                <a:tc hMerge="1"/>
              </a:tr>
              <a:tr h="481000">
                <a:tc>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White</a:t>
                      </a:r>
                      <a:endParaRPr/>
                    </a:p>
                  </a:txBody>
                  <a:tcPr marT="91425" marB="91425" marR="91425" marL="91425"/>
                </a:tc>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(6595) 90.4%</a:t>
                      </a:r>
                      <a:endParaRPr/>
                    </a:p>
                  </a:txBody>
                  <a:tcPr marT="91425" marB="91425" marR="91425" marL="91425"/>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(699) 9.6%</a:t>
                      </a:r>
                      <a:endParaRPr/>
                    </a:p>
                  </a:txBody>
                  <a:tcPr marT="91425" marB="91425" marR="91425" marL="91425"/>
                </a:tc>
                <a:tc hMerge="1"/>
              </a:tr>
              <a:tr h="481000">
                <a:tc>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Unknown</a:t>
                      </a:r>
                      <a:endParaRPr sz="2000">
                        <a:solidFill>
                          <a:schemeClr val="dk1"/>
                        </a:solidFill>
                        <a:latin typeface="Libre Baskerville"/>
                        <a:ea typeface="Libre Baskerville"/>
                        <a:cs typeface="Libre Baskerville"/>
                        <a:sym typeface="Libre Baskerville"/>
                      </a:endParaRPr>
                    </a:p>
                  </a:txBody>
                  <a:tcPr marT="91425" marB="91425" marR="91425" marL="91425"/>
                </a:tc>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67)    95.7%</a:t>
                      </a:r>
                      <a:endParaRPr/>
                    </a:p>
                  </a:txBody>
                  <a:tcPr marT="91425" marB="91425" marR="91425" marL="91425"/>
                </a:tc>
                <a:tc hMerge="1"/>
                <a:tc gridSpan="2">
                  <a:txBody>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(3)   4.3%</a:t>
                      </a:r>
                      <a:endParaRPr/>
                    </a:p>
                  </a:txBody>
                  <a:tcPr marT="91425" marB="91425" marR="91425" marL="91425"/>
                </a:tc>
                <a:tc hMerge="1"/>
              </a:tr>
            </a:tbl>
          </a:graphicData>
        </a:graphic>
      </p:graphicFrame>
      <p:sp>
        <p:nvSpPr>
          <p:cNvPr id="377" name="Google Shape;377;p38"/>
          <p:cNvSpPr txBox="1"/>
          <p:nvPr/>
        </p:nvSpPr>
        <p:spPr>
          <a:xfrm>
            <a:off x="846075" y="4984950"/>
            <a:ext cx="306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Libre Baskerville"/>
                <a:ea typeface="Libre Baskerville"/>
                <a:cs typeface="Libre Baskerville"/>
                <a:sym typeface="Libre Baskerville"/>
              </a:rPr>
              <a:t>Data: Frost Center For Data and Research</a:t>
            </a:r>
            <a:endParaRPr sz="1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9"/>
          <p:cNvSpPr txBox="1"/>
          <p:nvPr>
            <p:ph type="title"/>
          </p:nvPr>
        </p:nvSpPr>
        <p:spPr>
          <a:xfrm>
            <a:off x="831850" y="1709738"/>
            <a:ext cx="10515600" cy="28527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latin typeface="Libre Baskerville"/>
                <a:ea typeface="Libre Baskerville"/>
                <a:cs typeface="Libre Baskerville"/>
                <a:sym typeface="Libre Baskerville"/>
              </a:rPr>
              <a:t>Thank You!</a:t>
            </a:r>
            <a:endParaRPr>
              <a:latin typeface="Libre Baskerville"/>
              <a:ea typeface="Libre Baskerville"/>
              <a:cs typeface="Libre Baskerville"/>
              <a:sym typeface="Libre Baskerville"/>
            </a:endParaRPr>
          </a:p>
        </p:txBody>
      </p:sp>
      <p:sp>
        <p:nvSpPr>
          <p:cNvPr id="384" name="Google Shape;384;p39"/>
          <p:cNvSpPr txBox="1"/>
          <p:nvPr>
            <p:ph idx="1" type="body"/>
          </p:nvPr>
        </p:nvSpPr>
        <p:spPr>
          <a:xfrm>
            <a:off x="831850" y="3100237"/>
            <a:ext cx="10515600" cy="2989500"/>
          </a:xfrm>
          <a:prstGeom prst="rect">
            <a:avLst/>
          </a:prstGeom>
        </p:spPr>
        <p:txBody>
          <a:bodyPr anchorCtr="0" anchor="t" bIns="45700" lIns="91425" spcFirstLastPara="1" rIns="91425" wrap="square" tIns="45700">
            <a:normAutofit/>
          </a:bodyPr>
          <a:lstStyle/>
          <a:p>
            <a:pPr indent="0" lvl="0" marL="0" rtl="0" algn="ctr">
              <a:lnSpc>
                <a:spcPct val="115000"/>
              </a:lnSpc>
              <a:spcBef>
                <a:spcPts val="1000"/>
              </a:spcBef>
              <a:spcAft>
                <a:spcPts val="0"/>
              </a:spcAft>
              <a:buNone/>
            </a:pPr>
            <a:r>
              <a:rPr lang="en-US" sz="2600">
                <a:solidFill>
                  <a:schemeClr val="dk1"/>
                </a:solidFill>
              </a:rPr>
              <a:t>Frost Center, Provost’s Office, Sociology Department</a:t>
            </a:r>
            <a:endParaRPr sz="2600">
              <a:solidFill>
                <a:schemeClr val="dk1"/>
              </a:solidFill>
            </a:endParaRPr>
          </a:p>
          <a:p>
            <a:pPr indent="0" lvl="0" marL="0" rtl="0" algn="ctr">
              <a:lnSpc>
                <a:spcPct val="115000"/>
              </a:lnSpc>
              <a:spcBef>
                <a:spcPts val="1000"/>
              </a:spcBef>
              <a:spcAft>
                <a:spcPts val="0"/>
              </a:spcAft>
              <a:buNone/>
            </a:pPr>
            <a:r>
              <a:t/>
            </a:r>
            <a:endParaRPr sz="2600">
              <a:solidFill>
                <a:schemeClr val="dk1"/>
              </a:solidFill>
            </a:endParaRPr>
          </a:p>
          <a:p>
            <a:pPr indent="0" lvl="0" marL="0" rtl="0" algn="ctr">
              <a:lnSpc>
                <a:spcPct val="115000"/>
              </a:lnSpc>
              <a:spcBef>
                <a:spcPts val="1000"/>
              </a:spcBef>
              <a:spcAft>
                <a:spcPts val="0"/>
              </a:spcAft>
              <a:buNone/>
            </a:pPr>
            <a:r>
              <a:rPr lang="en-US" sz="2600">
                <a:solidFill>
                  <a:schemeClr val="dk1"/>
                </a:solidFill>
              </a:rPr>
              <a:t>Vicente Beckel, Nhi Hoang, Rita Kagaju, Elijah Vander Lee, Sebastian Lema, Hannah Santiago, Corri Zimmerman, and all Latina/o/e students who participated</a:t>
            </a:r>
            <a:endParaRPr sz="2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838210" y="3"/>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900">
                <a:latin typeface="Libre Baskerville"/>
                <a:ea typeface="Libre Baskerville"/>
                <a:cs typeface="Libre Baskerville"/>
                <a:sym typeface="Libre Baskerville"/>
              </a:rPr>
              <a:t>Hispanics and higher education</a:t>
            </a:r>
            <a:endParaRPr sz="4900">
              <a:latin typeface="Libre Baskerville"/>
              <a:ea typeface="Libre Baskerville"/>
              <a:cs typeface="Libre Baskerville"/>
              <a:sym typeface="Libre Baskerville"/>
            </a:endParaRPr>
          </a:p>
        </p:txBody>
      </p:sp>
      <p:sp>
        <p:nvSpPr>
          <p:cNvPr id="108" name="Google Shape;108;p15"/>
          <p:cNvSpPr txBox="1"/>
          <p:nvPr>
            <p:ph idx="1" type="body"/>
          </p:nvPr>
        </p:nvSpPr>
        <p:spPr>
          <a:xfrm>
            <a:off x="175650" y="1325700"/>
            <a:ext cx="11840700" cy="5379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000"/>
              <a:t>Good news:</a:t>
            </a:r>
            <a:endParaRPr sz="2000"/>
          </a:p>
          <a:p>
            <a:pPr indent="0" lvl="0" marL="0" rtl="0" algn="l">
              <a:spcBef>
                <a:spcPts val="1000"/>
              </a:spcBef>
              <a:spcAft>
                <a:spcPts val="0"/>
              </a:spcAft>
              <a:buNone/>
            </a:pPr>
            <a:r>
              <a:t/>
            </a:r>
            <a:endParaRPr/>
          </a:p>
        </p:txBody>
      </p:sp>
      <p:pic>
        <p:nvPicPr>
          <p:cNvPr id="109" name="Google Shape;109;p15"/>
          <p:cNvPicPr preferRelativeResize="0"/>
          <p:nvPr/>
        </p:nvPicPr>
        <p:blipFill>
          <a:blip r:embed="rId3">
            <a:alphaModFix/>
          </a:blip>
          <a:stretch>
            <a:fillRect/>
          </a:stretch>
        </p:blipFill>
        <p:spPr>
          <a:xfrm>
            <a:off x="175638" y="1848263"/>
            <a:ext cx="7000875" cy="4448175"/>
          </a:xfrm>
          <a:prstGeom prst="rect">
            <a:avLst/>
          </a:prstGeom>
          <a:noFill/>
          <a:ln>
            <a:noFill/>
          </a:ln>
        </p:spPr>
      </p:pic>
      <p:pic>
        <p:nvPicPr>
          <p:cNvPr id="110" name="Google Shape;110;p15"/>
          <p:cNvPicPr preferRelativeResize="0"/>
          <p:nvPr/>
        </p:nvPicPr>
        <p:blipFill>
          <a:blip r:embed="rId4">
            <a:alphaModFix/>
          </a:blip>
          <a:stretch>
            <a:fillRect/>
          </a:stretch>
        </p:blipFill>
        <p:spPr>
          <a:xfrm>
            <a:off x="7337100" y="1136174"/>
            <a:ext cx="3724774" cy="4292400"/>
          </a:xfrm>
          <a:prstGeom prst="rect">
            <a:avLst/>
          </a:prstGeom>
          <a:noFill/>
          <a:ln>
            <a:noFill/>
          </a:ln>
        </p:spPr>
      </p:pic>
      <p:sp>
        <p:nvSpPr>
          <p:cNvPr id="111" name="Google Shape;111;p15"/>
          <p:cNvSpPr/>
          <p:nvPr/>
        </p:nvSpPr>
        <p:spPr>
          <a:xfrm>
            <a:off x="10815500" y="2217550"/>
            <a:ext cx="791700" cy="246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112" name="Google Shape;112;p15"/>
          <p:cNvSpPr/>
          <p:nvPr/>
        </p:nvSpPr>
        <p:spPr>
          <a:xfrm>
            <a:off x="10712675" y="4122100"/>
            <a:ext cx="791700" cy="246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838210" y="3"/>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900">
                <a:latin typeface="Libre Baskerville"/>
                <a:ea typeface="Libre Baskerville"/>
                <a:cs typeface="Libre Baskerville"/>
                <a:sym typeface="Libre Baskerville"/>
              </a:rPr>
              <a:t>Hispanics</a:t>
            </a:r>
            <a:r>
              <a:rPr lang="en-US" sz="4900">
                <a:latin typeface="Libre Baskerville"/>
                <a:ea typeface="Libre Baskerville"/>
                <a:cs typeface="Libre Baskerville"/>
                <a:sym typeface="Libre Baskerville"/>
              </a:rPr>
              <a:t> and higher education</a:t>
            </a:r>
            <a:endParaRPr sz="4900">
              <a:latin typeface="Libre Baskerville"/>
              <a:ea typeface="Libre Baskerville"/>
              <a:cs typeface="Libre Baskerville"/>
              <a:sym typeface="Libre Baskerville"/>
            </a:endParaRPr>
          </a:p>
        </p:txBody>
      </p:sp>
      <p:pic>
        <p:nvPicPr>
          <p:cNvPr id="119" name="Google Shape;119;p16"/>
          <p:cNvPicPr preferRelativeResize="0"/>
          <p:nvPr/>
        </p:nvPicPr>
        <p:blipFill>
          <a:blip r:embed="rId3">
            <a:alphaModFix/>
          </a:blip>
          <a:stretch>
            <a:fillRect/>
          </a:stretch>
        </p:blipFill>
        <p:spPr>
          <a:xfrm>
            <a:off x="147500" y="1953200"/>
            <a:ext cx="5353650" cy="4831050"/>
          </a:xfrm>
          <a:prstGeom prst="rect">
            <a:avLst/>
          </a:prstGeom>
          <a:noFill/>
          <a:ln>
            <a:noFill/>
          </a:ln>
        </p:spPr>
      </p:pic>
      <p:sp>
        <p:nvSpPr>
          <p:cNvPr id="120" name="Google Shape;120;p16"/>
          <p:cNvSpPr txBox="1"/>
          <p:nvPr/>
        </p:nvSpPr>
        <p:spPr>
          <a:xfrm>
            <a:off x="309725" y="1325700"/>
            <a:ext cx="159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Bad news</a:t>
            </a:r>
            <a:endParaRPr sz="2000">
              <a:solidFill>
                <a:schemeClr val="dk1"/>
              </a:solidFill>
              <a:latin typeface="Libre Baskerville"/>
              <a:ea typeface="Libre Baskerville"/>
              <a:cs typeface="Libre Baskerville"/>
              <a:sym typeface="Libre Baskerville"/>
            </a:endParaRPr>
          </a:p>
        </p:txBody>
      </p:sp>
      <p:pic>
        <p:nvPicPr>
          <p:cNvPr id="121" name="Google Shape;121;p16"/>
          <p:cNvPicPr preferRelativeResize="0"/>
          <p:nvPr/>
        </p:nvPicPr>
        <p:blipFill>
          <a:blip r:embed="rId4">
            <a:alphaModFix/>
          </a:blip>
          <a:stretch>
            <a:fillRect/>
          </a:stretch>
        </p:blipFill>
        <p:spPr>
          <a:xfrm>
            <a:off x="6267475" y="1179875"/>
            <a:ext cx="4037475" cy="5604375"/>
          </a:xfrm>
          <a:prstGeom prst="rect">
            <a:avLst/>
          </a:prstGeom>
          <a:noFill/>
          <a:ln>
            <a:noFill/>
          </a:ln>
        </p:spPr>
      </p:pic>
      <p:sp>
        <p:nvSpPr>
          <p:cNvPr id="122" name="Google Shape;122;p16"/>
          <p:cNvSpPr/>
          <p:nvPr/>
        </p:nvSpPr>
        <p:spPr>
          <a:xfrm>
            <a:off x="10043650" y="2433475"/>
            <a:ext cx="1310100" cy="324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
        <p:nvSpPr>
          <p:cNvPr id="123" name="Google Shape;123;p16"/>
          <p:cNvSpPr/>
          <p:nvPr/>
        </p:nvSpPr>
        <p:spPr>
          <a:xfrm>
            <a:off x="10043650" y="2969325"/>
            <a:ext cx="1310100" cy="324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1100"/>
              <a:buFont typeface="Arial"/>
              <a:buNone/>
            </a:pPr>
            <a:r>
              <a:rPr lang="en-US" sz="4900">
                <a:latin typeface="Libre Baskerville"/>
                <a:ea typeface="Libre Baskerville"/>
                <a:cs typeface="Libre Baskerville"/>
                <a:sym typeface="Libre Baskerville"/>
              </a:rPr>
              <a:t>Hispanics and higher education</a:t>
            </a:r>
            <a:endParaRPr/>
          </a:p>
        </p:txBody>
      </p:sp>
      <p:sp>
        <p:nvSpPr>
          <p:cNvPr id="130" name="Google Shape;130;p17"/>
          <p:cNvSpPr txBox="1"/>
          <p:nvPr/>
        </p:nvSpPr>
        <p:spPr>
          <a:xfrm>
            <a:off x="498225" y="1484875"/>
            <a:ext cx="8793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Other reasons that have historically affected Latino students </a:t>
            </a:r>
            <a:endParaRPr sz="2000">
              <a:solidFill>
                <a:schemeClr val="dk1"/>
              </a:solidFill>
              <a:latin typeface="Libre Baskerville"/>
              <a:ea typeface="Libre Baskerville"/>
              <a:cs typeface="Libre Baskerville"/>
              <a:sym typeface="Libre Baskerville"/>
            </a:endParaRPr>
          </a:p>
        </p:txBody>
      </p:sp>
      <p:sp>
        <p:nvSpPr>
          <p:cNvPr id="131" name="Google Shape;131;p17"/>
          <p:cNvSpPr txBox="1"/>
          <p:nvPr/>
        </p:nvSpPr>
        <p:spPr>
          <a:xfrm>
            <a:off x="88500" y="2100475"/>
            <a:ext cx="120348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Libre Baskerville"/>
              <a:buChar char="●"/>
            </a:pPr>
            <a:r>
              <a:rPr lang="en-US" sz="2000">
                <a:solidFill>
                  <a:schemeClr val="dk1"/>
                </a:solidFill>
                <a:latin typeface="Libre Baskerville"/>
                <a:ea typeface="Libre Baskerville"/>
                <a:cs typeface="Libre Baskerville"/>
                <a:sym typeface="Libre Baskerville"/>
              </a:rPr>
              <a:t>Different forms of sociocultural capital than privileged in schools (specially for 1st generation) (Carter, 2005; Strayhorn, 2008). </a:t>
            </a:r>
            <a:endParaRPr sz="2000">
              <a:solidFill>
                <a:schemeClr val="dk1"/>
              </a:solidFill>
              <a:latin typeface="Libre Baskerville"/>
              <a:ea typeface="Libre Baskerville"/>
              <a:cs typeface="Libre Baskerville"/>
              <a:sym typeface="Libre Baskerville"/>
            </a:endParaRPr>
          </a:p>
          <a:p>
            <a:pPr indent="-355600" lvl="0" marL="457200" rtl="0" algn="l">
              <a:spcBef>
                <a:spcPts val="0"/>
              </a:spcBef>
              <a:spcAft>
                <a:spcPts val="0"/>
              </a:spcAft>
              <a:buClr>
                <a:schemeClr val="dk1"/>
              </a:buClr>
              <a:buSzPts val="2000"/>
              <a:buFont typeface="Libre Baskerville"/>
              <a:buChar char="●"/>
            </a:pPr>
            <a:r>
              <a:rPr lang="en-US" sz="2000">
                <a:solidFill>
                  <a:schemeClr val="dk1"/>
                </a:solidFill>
                <a:latin typeface="Libre Baskerville"/>
                <a:ea typeface="Libre Baskerville"/>
                <a:cs typeface="Libre Baskerville"/>
                <a:sym typeface="Libre Baskerville"/>
              </a:rPr>
              <a:t>Having to learn a “second curriculum” (the culture of higher education) (Fleming 1981);</a:t>
            </a:r>
            <a:endParaRPr sz="2000">
              <a:solidFill>
                <a:schemeClr val="dk1"/>
              </a:solidFill>
              <a:latin typeface="Libre Baskerville"/>
              <a:ea typeface="Libre Baskerville"/>
              <a:cs typeface="Libre Baskerville"/>
              <a:sym typeface="Libre Baskerville"/>
            </a:endParaRPr>
          </a:p>
          <a:p>
            <a:pPr indent="-355600" lvl="0" marL="457200" rtl="0" algn="l">
              <a:spcBef>
                <a:spcPts val="0"/>
              </a:spcBef>
              <a:spcAft>
                <a:spcPts val="0"/>
              </a:spcAft>
              <a:buClr>
                <a:schemeClr val="dk1"/>
              </a:buClr>
              <a:buSzPts val="2000"/>
              <a:buFont typeface="Libre Baskerville"/>
              <a:buChar char="●"/>
            </a:pPr>
            <a:r>
              <a:rPr lang="en-US" sz="2000">
                <a:solidFill>
                  <a:schemeClr val="dk1"/>
                </a:solidFill>
                <a:latin typeface="Libre Baskerville"/>
                <a:ea typeface="Libre Baskerville"/>
                <a:cs typeface="Libre Baskerville"/>
                <a:sym typeface="Libre Baskerville"/>
              </a:rPr>
              <a:t>Feeling marginalized, isolated, alienated, </a:t>
            </a:r>
            <a:r>
              <a:rPr lang="en-US" sz="2000">
                <a:solidFill>
                  <a:schemeClr val="dk1"/>
                </a:solidFill>
                <a:latin typeface="Libre Baskerville"/>
                <a:ea typeface="Libre Baskerville"/>
                <a:cs typeface="Libre Baskerville"/>
                <a:sym typeface="Libre Baskerville"/>
              </a:rPr>
              <a:t>unsupported</a:t>
            </a:r>
            <a:r>
              <a:rPr lang="en-US" sz="2000">
                <a:solidFill>
                  <a:schemeClr val="dk1"/>
                </a:solidFill>
                <a:latin typeface="Libre Baskerville"/>
                <a:ea typeface="Libre Baskerville"/>
                <a:cs typeface="Libre Baskerville"/>
                <a:sym typeface="Libre Baskerville"/>
              </a:rPr>
              <a:t>, and unwelcomed by other students and faculty (particularly at PWI) (Castellanos &amp; Jones, 2003; Bennett &amp; Okinaka, 1990; Smedley et al., 1993);</a:t>
            </a:r>
            <a:endParaRPr sz="2000">
              <a:solidFill>
                <a:schemeClr val="dk1"/>
              </a:solidFill>
              <a:latin typeface="Libre Baskerville"/>
              <a:ea typeface="Libre Baskerville"/>
              <a:cs typeface="Libre Baskerville"/>
              <a:sym typeface="Libre Baskerville"/>
            </a:endParaRPr>
          </a:p>
          <a:p>
            <a:pPr indent="-355600" lvl="0" marL="457200" rtl="0" algn="l">
              <a:spcBef>
                <a:spcPts val="0"/>
              </a:spcBef>
              <a:spcAft>
                <a:spcPts val="0"/>
              </a:spcAft>
              <a:buClr>
                <a:schemeClr val="dk1"/>
              </a:buClr>
              <a:buSzPts val="2000"/>
              <a:buFont typeface="Libre Baskerville"/>
              <a:buChar char="●"/>
            </a:pPr>
            <a:r>
              <a:rPr lang="en-US" sz="2000">
                <a:solidFill>
                  <a:schemeClr val="dk1"/>
                </a:solidFill>
                <a:latin typeface="Libre Baskerville"/>
                <a:ea typeface="Libre Baskerville"/>
                <a:cs typeface="Libre Baskerville"/>
                <a:sym typeface="Libre Baskerville"/>
              </a:rPr>
              <a:t>Limited English proficiency and negative stereotypes from faculty (Justiz &amp; Rendón, 1989)</a:t>
            </a:r>
            <a:endParaRPr sz="2000">
              <a:solidFill>
                <a:schemeClr val="dk1"/>
              </a:solidFill>
              <a:latin typeface="Libre Baskerville"/>
              <a:ea typeface="Libre Baskerville"/>
              <a:cs typeface="Libre Baskerville"/>
              <a:sym typeface="Libre Baskerville"/>
            </a:endParaRPr>
          </a:p>
        </p:txBody>
      </p:sp>
      <p:sp>
        <p:nvSpPr>
          <p:cNvPr id="132" name="Google Shape;132;p17"/>
          <p:cNvSpPr txBox="1"/>
          <p:nvPr/>
        </p:nvSpPr>
        <p:spPr>
          <a:xfrm>
            <a:off x="2366425" y="4747975"/>
            <a:ext cx="7015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Libre Baskerville"/>
                <a:ea typeface="Libre Baskerville"/>
                <a:cs typeface="Libre Baskerville"/>
                <a:sym typeface="Libre Baskerville"/>
              </a:rPr>
              <a:t>“Overall, a 62% majority of U.S. adults ages 25 and older do not have a bachelor’s degree, including about eight-in-ten Hispanics (79%).” (Pew Research Center)</a:t>
            </a:r>
            <a:endParaRPr sz="2000">
              <a:solidFill>
                <a:schemeClr val="dk1"/>
              </a:solidFill>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900">
                <a:latin typeface="Libre Baskerville"/>
                <a:ea typeface="Libre Baskerville"/>
                <a:cs typeface="Libre Baskerville"/>
                <a:sym typeface="Libre Baskerville"/>
              </a:rPr>
              <a:t>Hispanics and higher education</a:t>
            </a:r>
            <a:endParaRPr sz="4900">
              <a:latin typeface="Libre Baskerville"/>
              <a:ea typeface="Libre Baskerville"/>
              <a:cs typeface="Libre Baskerville"/>
              <a:sym typeface="Libre Baskerville"/>
            </a:endParaRPr>
          </a:p>
        </p:txBody>
      </p:sp>
      <p:pic>
        <p:nvPicPr>
          <p:cNvPr id="139" name="Google Shape;139;p18"/>
          <p:cNvPicPr preferRelativeResize="0"/>
          <p:nvPr/>
        </p:nvPicPr>
        <p:blipFill>
          <a:blip r:embed="rId3">
            <a:alphaModFix/>
          </a:blip>
          <a:stretch>
            <a:fillRect/>
          </a:stretch>
        </p:blipFill>
        <p:spPr>
          <a:xfrm>
            <a:off x="78650" y="1268553"/>
            <a:ext cx="5943600" cy="1552575"/>
          </a:xfrm>
          <a:prstGeom prst="rect">
            <a:avLst/>
          </a:prstGeom>
          <a:noFill/>
          <a:ln>
            <a:noFill/>
          </a:ln>
        </p:spPr>
      </p:pic>
      <p:pic>
        <p:nvPicPr>
          <p:cNvPr id="140" name="Google Shape;140;p18"/>
          <p:cNvPicPr preferRelativeResize="0"/>
          <p:nvPr/>
        </p:nvPicPr>
        <p:blipFill>
          <a:blip r:embed="rId4">
            <a:alphaModFix/>
          </a:blip>
          <a:stretch>
            <a:fillRect/>
          </a:stretch>
        </p:blipFill>
        <p:spPr>
          <a:xfrm>
            <a:off x="6951400" y="1194823"/>
            <a:ext cx="4542024" cy="2861174"/>
          </a:xfrm>
          <a:prstGeom prst="rect">
            <a:avLst/>
          </a:prstGeom>
          <a:noFill/>
          <a:ln>
            <a:noFill/>
          </a:ln>
        </p:spPr>
      </p:pic>
      <p:pic>
        <p:nvPicPr>
          <p:cNvPr id="141" name="Google Shape;141;p18"/>
          <p:cNvPicPr preferRelativeResize="0"/>
          <p:nvPr/>
        </p:nvPicPr>
        <p:blipFill>
          <a:blip r:embed="rId5">
            <a:alphaModFix/>
          </a:blip>
          <a:stretch>
            <a:fillRect/>
          </a:stretch>
        </p:blipFill>
        <p:spPr>
          <a:xfrm>
            <a:off x="169838" y="2946487"/>
            <a:ext cx="5926174" cy="1757350"/>
          </a:xfrm>
          <a:prstGeom prst="rect">
            <a:avLst/>
          </a:prstGeom>
          <a:noFill/>
          <a:ln>
            <a:noFill/>
          </a:ln>
        </p:spPr>
      </p:pic>
      <p:pic>
        <p:nvPicPr>
          <p:cNvPr id="142" name="Google Shape;142;p18"/>
          <p:cNvPicPr preferRelativeResize="0"/>
          <p:nvPr/>
        </p:nvPicPr>
        <p:blipFill>
          <a:blip r:embed="rId6">
            <a:alphaModFix/>
          </a:blip>
          <a:stretch>
            <a:fillRect/>
          </a:stretch>
        </p:blipFill>
        <p:spPr>
          <a:xfrm>
            <a:off x="667625" y="4829188"/>
            <a:ext cx="4930610" cy="1757363"/>
          </a:xfrm>
          <a:prstGeom prst="rect">
            <a:avLst/>
          </a:prstGeom>
          <a:noFill/>
          <a:ln>
            <a:noFill/>
          </a:ln>
        </p:spPr>
      </p:pic>
      <p:pic>
        <p:nvPicPr>
          <p:cNvPr id="143" name="Google Shape;143;p18"/>
          <p:cNvPicPr preferRelativeResize="0"/>
          <p:nvPr/>
        </p:nvPicPr>
        <p:blipFill>
          <a:blip r:embed="rId7">
            <a:alphaModFix/>
          </a:blip>
          <a:stretch>
            <a:fillRect/>
          </a:stretch>
        </p:blipFill>
        <p:spPr>
          <a:xfrm>
            <a:off x="6696861" y="4390122"/>
            <a:ext cx="5382130" cy="23941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p:nvPr/>
        </p:nvSpPr>
        <p:spPr>
          <a:xfrm>
            <a:off x="906449" y="437322"/>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49" name="Google Shape;149;p19"/>
          <p:cNvSpPr txBox="1"/>
          <p:nvPr>
            <p:ph type="title"/>
          </p:nvPr>
        </p:nvSpPr>
        <p:spPr>
          <a:xfrm>
            <a:off x="498225" y="159176"/>
            <a:ext cx="10515600" cy="73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Libre Baskerville"/>
                <a:ea typeface="Libre Baskerville"/>
                <a:cs typeface="Libre Baskerville"/>
                <a:sym typeface="Libre Baskerville"/>
              </a:rPr>
              <a:t>Study</a:t>
            </a:r>
            <a:endParaRPr>
              <a:latin typeface="Libre Baskerville"/>
              <a:ea typeface="Libre Baskerville"/>
              <a:cs typeface="Libre Baskerville"/>
              <a:sym typeface="Libre Baskerville"/>
            </a:endParaRPr>
          </a:p>
        </p:txBody>
      </p:sp>
      <p:sp>
        <p:nvSpPr>
          <p:cNvPr id="150" name="Google Shape;150;p19"/>
          <p:cNvSpPr txBox="1"/>
          <p:nvPr>
            <p:ph idx="1" type="body"/>
          </p:nvPr>
        </p:nvSpPr>
        <p:spPr>
          <a:xfrm>
            <a:off x="498225" y="1017650"/>
            <a:ext cx="10969200" cy="515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Beyond Ethnicity Project: Perceptions of Racial Identity and Belonging to a PWI among Latina/o/e Students.  </a:t>
            </a:r>
            <a:endParaRPr/>
          </a:p>
        </p:txBody>
      </p:sp>
      <p:pic>
        <p:nvPicPr>
          <p:cNvPr id="151" name="Google Shape;151;p19"/>
          <p:cNvPicPr preferRelativeResize="0"/>
          <p:nvPr/>
        </p:nvPicPr>
        <p:blipFill>
          <a:blip r:embed="rId3">
            <a:alphaModFix/>
          </a:blip>
          <a:stretch>
            <a:fillRect/>
          </a:stretch>
        </p:blipFill>
        <p:spPr>
          <a:xfrm>
            <a:off x="1118863" y="2197636"/>
            <a:ext cx="9727924" cy="3266525"/>
          </a:xfrm>
          <a:prstGeom prst="rect">
            <a:avLst/>
          </a:prstGeom>
          <a:noFill/>
          <a:ln>
            <a:noFill/>
          </a:ln>
        </p:spPr>
      </p:pic>
      <p:pic>
        <p:nvPicPr>
          <p:cNvPr id="152" name="Google Shape;152;p19"/>
          <p:cNvPicPr preferRelativeResize="0"/>
          <p:nvPr/>
        </p:nvPicPr>
        <p:blipFill>
          <a:blip r:embed="rId4">
            <a:alphaModFix/>
          </a:blip>
          <a:stretch>
            <a:fillRect/>
          </a:stretch>
        </p:blipFill>
        <p:spPr>
          <a:xfrm>
            <a:off x="1232050" y="2189081"/>
            <a:ext cx="9727899" cy="32836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498235" y="159178"/>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Research Question</a:t>
            </a:r>
            <a:endParaRPr>
              <a:latin typeface="Libre Baskerville"/>
              <a:ea typeface="Libre Baskerville"/>
              <a:cs typeface="Libre Baskerville"/>
              <a:sym typeface="Libre Baskerville"/>
            </a:endParaRPr>
          </a:p>
        </p:txBody>
      </p:sp>
      <p:sp>
        <p:nvSpPr>
          <p:cNvPr id="159" name="Google Shape;159;p2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lang="en-US" sz="2000"/>
              <a:t>How do the different aspects of the college experience impact the sense of belonging of Latina/o/e students at Hope College?</a:t>
            </a:r>
            <a:endParaRPr sz="2000"/>
          </a:p>
          <a:p>
            <a:pPr indent="0" lvl="0" marL="0" rtl="0" algn="ctr">
              <a:lnSpc>
                <a:spcPct val="115000"/>
              </a:lnSpc>
              <a:spcBef>
                <a:spcPts val="1000"/>
              </a:spcBef>
              <a:spcAft>
                <a:spcPts val="0"/>
              </a:spcAft>
              <a:buNone/>
            </a:pPr>
            <a:r>
              <a:rPr lang="en-US" sz="2000" u="sng"/>
              <a:t>and</a:t>
            </a:r>
            <a:endParaRPr sz="2000" u="sng"/>
          </a:p>
          <a:p>
            <a:pPr indent="0" lvl="0" marL="0" rtl="0" algn="l">
              <a:lnSpc>
                <a:spcPct val="115000"/>
              </a:lnSpc>
              <a:spcBef>
                <a:spcPts val="1000"/>
              </a:spcBef>
              <a:spcAft>
                <a:spcPts val="0"/>
              </a:spcAft>
              <a:buNone/>
            </a:pPr>
            <a:r>
              <a:rPr lang="en-US" sz="2000"/>
              <a:t>Are there significant differences between the three groups (F1, WI, NWI) when it comes to understanding sense of belonging?</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498231" y="159175"/>
            <a:ext cx="3789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Libre Baskerville"/>
                <a:ea typeface="Libre Baskerville"/>
                <a:cs typeface="Libre Baskerville"/>
                <a:sym typeface="Libre Baskerville"/>
              </a:rPr>
              <a:t>Methods</a:t>
            </a:r>
            <a:endParaRPr>
              <a:latin typeface="Libre Baskerville"/>
              <a:ea typeface="Libre Baskerville"/>
              <a:cs typeface="Libre Baskerville"/>
              <a:sym typeface="Libre Baskerville"/>
            </a:endParaRPr>
          </a:p>
        </p:txBody>
      </p:sp>
      <p:sp>
        <p:nvSpPr>
          <p:cNvPr id="166" name="Google Shape;166;p21"/>
          <p:cNvSpPr txBox="1"/>
          <p:nvPr>
            <p:ph idx="1" type="body"/>
          </p:nvPr>
        </p:nvSpPr>
        <p:spPr>
          <a:xfrm>
            <a:off x="165600" y="1484875"/>
            <a:ext cx="8481900" cy="43512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chemeClr val="dk1"/>
              </a:buClr>
              <a:buSzPts val="2000"/>
              <a:buFont typeface="Libre Baskerville"/>
              <a:buChar char="●"/>
            </a:pPr>
            <a:r>
              <a:rPr lang="en-US" sz="2000"/>
              <a:t>Interviews conducted</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55 total interviews (~20% of Latina/o/e students at Hope)</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20 WI, 20 NWI, 15 F1</a:t>
            </a:r>
            <a:endParaRPr sz="2000"/>
          </a:p>
          <a:p>
            <a:pPr indent="-355600" lvl="0" marL="457200" rtl="0" algn="l">
              <a:lnSpc>
                <a:spcPct val="100000"/>
              </a:lnSpc>
              <a:spcBef>
                <a:spcPts val="0"/>
              </a:spcBef>
              <a:spcAft>
                <a:spcPts val="0"/>
              </a:spcAft>
              <a:buClr>
                <a:schemeClr val="dk1"/>
              </a:buClr>
              <a:buSzPts val="2000"/>
              <a:buFont typeface="Libre Baskerville"/>
              <a:buChar char="●"/>
            </a:pPr>
            <a:r>
              <a:rPr lang="en-US" sz="2000"/>
              <a:t>Recruiting strategies</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Snowball sampling, flyers, emails, and incentives</a:t>
            </a:r>
            <a:endParaRPr sz="2000"/>
          </a:p>
          <a:p>
            <a:pPr indent="-355600" lvl="0" marL="457200" rtl="0" algn="l">
              <a:lnSpc>
                <a:spcPct val="100000"/>
              </a:lnSpc>
              <a:spcBef>
                <a:spcPts val="0"/>
              </a:spcBef>
              <a:spcAft>
                <a:spcPts val="0"/>
              </a:spcAft>
              <a:buClr>
                <a:schemeClr val="dk1"/>
              </a:buClr>
              <a:buSzPts val="2000"/>
              <a:buFont typeface="Libre Baskerville"/>
              <a:buChar char="●"/>
            </a:pPr>
            <a:r>
              <a:rPr lang="en-US" sz="2000"/>
              <a:t>Interviews:</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Basic Demographics (next slide) - Google Form</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Ranged from 1-2 hrs in length</a:t>
            </a:r>
            <a:endParaRPr sz="2000"/>
          </a:p>
          <a:p>
            <a:pPr indent="-355600" lvl="1" marL="914400" rtl="0" algn="l">
              <a:lnSpc>
                <a:spcPct val="115000"/>
              </a:lnSpc>
              <a:spcBef>
                <a:spcPts val="0"/>
              </a:spcBef>
              <a:spcAft>
                <a:spcPts val="0"/>
              </a:spcAft>
              <a:buClr>
                <a:schemeClr val="dk1"/>
              </a:buClr>
              <a:buSzPts val="2000"/>
              <a:buFont typeface="Libre Baskerville"/>
              <a:buChar char="○"/>
            </a:pPr>
            <a:r>
              <a:rPr lang="en-US" sz="2000"/>
              <a:t>Conversations about</a:t>
            </a:r>
            <a:endParaRPr sz="2000"/>
          </a:p>
          <a:p>
            <a:pPr indent="-355600" lvl="2" marL="1371600" rtl="0" algn="l">
              <a:lnSpc>
                <a:spcPct val="115000"/>
              </a:lnSpc>
              <a:spcBef>
                <a:spcPts val="0"/>
              </a:spcBef>
              <a:spcAft>
                <a:spcPts val="0"/>
              </a:spcAft>
              <a:buClr>
                <a:schemeClr val="dk1"/>
              </a:buClr>
              <a:buSzPts val="2000"/>
              <a:buFont typeface="Libre Baskerville"/>
              <a:buChar char="■"/>
            </a:pPr>
            <a:r>
              <a:rPr lang="en-US"/>
              <a:t>Race and racism</a:t>
            </a:r>
            <a:endParaRPr/>
          </a:p>
          <a:p>
            <a:pPr indent="-355600" lvl="2" marL="1371600" rtl="0" algn="l">
              <a:lnSpc>
                <a:spcPct val="115000"/>
              </a:lnSpc>
              <a:spcBef>
                <a:spcPts val="0"/>
              </a:spcBef>
              <a:spcAft>
                <a:spcPts val="0"/>
              </a:spcAft>
              <a:buClr>
                <a:schemeClr val="dk1"/>
              </a:buClr>
              <a:buSzPts val="2000"/>
              <a:buFont typeface="Libre Baskerville"/>
              <a:buChar char="■"/>
            </a:pPr>
            <a:r>
              <a:rPr lang="en-US"/>
              <a:t>Colorism and mestizaje</a:t>
            </a:r>
            <a:endParaRPr/>
          </a:p>
          <a:p>
            <a:pPr indent="-355600" lvl="2" marL="1371600" rtl="0" algn="l">
              <a:lnSpc>
                <a:spcPct val="115000"/>
              </a:lnSpc>
              <a:spcBef>
                <a:spcPts val="0"/>
              </a:spcBef>
              <a:spcAft>
                <a:spcPts val="0"/>
              </a:spcAft>
              <a:buClr>
                <a:schemeClr val="dk1"/>
              </a:buClr>
              <a:buSzPts val="2000"/>
              <a:buFont typeface="Libre Baskerville"/>
              <a:buChar char="■"/>
            </a:pPr>
            <a:r>
              <a:rPr lang="en-US"/>
              <a:t>Perceptions of belonging to a PWI</a:t>
            </a:r>
            <a:endParaRPr/>
          </a:p>
          <a:p>
            <a:pPr indent="0" lvl="0" marL="0" rtl="0" algn="l">
              <a:spcBef>
                <a:spcPts val="1000"/>
              </a:spcBef>
              <a:spcAft>
                <a:spcPts val="0"/>
              </a:spcAft>
              <a:buNone/>
            </a:pPr>
            <a:r>
              <a:t/>
            </a:r>
            <a:endParaRPr sz="2000"/>
          </a:p>
        </p:txBody>
      </p:sp>
      <p:pic>
        <p:nvPicPr>
          <p:cNvPr id="167" name="Google Shape;167;p21"/>
          <p:cNvPicPr preferRelativeResize="0"/>
          <p:nvPr/>
        </p:nvPicPr>
        <p:blipFill rotWithShape="1">
          <a:blip r:embed="rId3">
            <a:alphaModFix/>
          </a:blip>
          <a:srcRect b="13051" l="0" r="14015" t="0"/>
          <a:stretch/>
        </p:blipFill>
        <p:spPr>
          <a:xfrm>
            <a:off x="8925450" y="3543100"/>
            <a:ext cx="2194975" cy="1993750"/>
          </a:xfrm>
          <a:prstGeom prst="rect">
            <a:avLst/>
          </a:prstGeom>
          <a:noFill/>
          <a:ln>
            <a:noFill/>
          </a:ln>
        </p:spPr>
      </p:pic>
      <p:pic>
        <p:nvPicPr>
          <p:cNvPr id="168" name="Google Shape;168;p21"/>
          <p:cNvPicPr preferRelativeResize="0"/>
          <p:nvPr/>
        </p:nvPicPr>
        <p:blipFill>
          <a:blip r:embed="rId4">
            <a:alphaModFix/>
          </a:blip>
          <a:stretch>
            <a:fillRect/>
          </a:stretch>
        </p:blipFill>
        <p:spPr>
          <a:xfrm>
            <a:off x="8840075" y="159175"/>
            <a:ext cx="2365723" cy="3062425"/>
          </a:xfrm>
          <a:prstGeom prst="rect">
            <a:avLst/>
          </a:prstGeom>
          <a:noFill/>
          <a:ln>
            <a:noFill/>
          </a:ln>
        </p:spPr>
      </p:pic>
      <p:pic>
        <p:nvPicPr>
          <p:cNvPr id="169" name="Google Shape;169;p21"/>
          <p:cNvPicPr preferRelativeResize="0"/>
          <p:nvPr/>
        </p:nvPicPr>
        <p:blipFill>
          <a:blip r:embed="rId5">
            <a:alphaModFix/>
          </a:blip>
          <a:stretch>
            <a:fillRect/>
          </a:stretch>
        </p:blipFill>
        <p:spPr>
          <a:xfrm>
            <a:off x="6668475" y="4072088"/>
            <a:ext cx="2100300" cy="935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Hope Colors">
      <a:dk1>
        <a:srgbClr val="002244"/>
      </a:dk1>
      <a:lt1>
        <a:srgbClr val="BBE7E6"/>
      </a:lt1>
      <a:dk2>
        <a:srgbClr val="000000"/>
      </a:dk2>
      <a:lt2>
        <a:srgbClr val="FFFFFF"/>
      </a:lt2>
      <a:accent1>
        <a:srgbClr val="002244"/>
      </a:accent1>
      <a:accent2>
        <a:srgbClr val="F46A1F"/>
      </a:accent2>
      <a:accent3>
        <a:srgbClr val="F0AB00"/>
      </a:accent3>
      <a:accent4>
        <a:srgbClr val="00685B"/>
      </a:accent4>
      <a:accent5>
        <a:srgbClr val="5482AB"/>
      </a:accent5>
      <a:accent6>
        <a:srgbClr val="00B0C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